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56" r:id="rId2"/>
    <p:sldId id="260" r:id="rId3"/>
    <p:sldId id="261" r:id="rId4"/>
    <p:sldId id="262" r:id="rId5"/>
    <p:sldId id="263" r:id="rId6"/>
    <p:sldId id="264" r:id="rId7"/>
    <p:sldId id="265" r:id="rId8"/>
    <p:sldId id="266" r:id="rId9"/>
    <p:sldId id="268" r:id="rId10"/>
    <p:sldId id="267" r:id="rId11"/>
    <p:sldId id="269" r:id="rId1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9" d="100"/>
          <a:sy n="109" d="100"/>
        </p:scale>
        <p:origin x="1674"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_____Microsoft_Excel.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1.1491329527480598E-4"/>
          <c:y val="3.4368325617702221E-2"/>
          <c:w val="0.73542913385826769"/>
          <c:h val="0.84099819670478604"/>
        </c:manualLayout>
      </c:layout>
      <c:bar3DChart>
        <c:barDir val="col"/>
        <c:grouping val="percentStacked"/>
        <c:varyColors val="0"/>
        <c:ser>
          <c:idx val="0"/>
          <c:order val="0"/>
          <c:tx>
            <c:strRef>
              <c:f>Лист1!$B$1</c:f>
              <c:strCache>
                <c:ptCount val="1"/>
                <c:pt idx="0">
                  <c:v>Доходы бюджета</c:v>
                </c:pt>
              </c:strCache>
            </c:strRef>
          </c:tx>
          <c:spPr>
            <a:solidFill>
              <a:schemeClr val="accent1"/>
            </a:solidFill>
            <a:ln>
              <a:noFill/>
            </a:ln>
            <a:effectLst/>
            <a:sp3d/>
          </c:spPr>
          <c:invertIfNegative val="0"/>
          <c:dLbls>
            <c:dLbl>
              <c:idx val="0"/>
              <c:layout/>
              <c:tx>
                <c:rich>
                  <a:bodyPr/>
                  <a:lstStyle/>
                  <a:p>
                    <a:r>
                      <a:rPr lang="en-US" dirty="0" smtClean="0"/>
                      <a:t>185058,8</a:t>
                    </a:r>
                    <a:endParaRPr lang="en-US" dirty="0"/>
                  </a:p>
                </c:rich>
              </c:tx>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0-DCC2-4582-B506-9F2AA43BB58A}"/>
                </c:ext>
              </c:extLst>
            </c:dLbl>
            <c:dLbl>
              <c:idx val="1"/>
              <c:layout/>
              <c:tx>
                <c:rich>
                  <a:bodyPr/>
                  <a:lstStyle/>
                  <a:p>
                    <a:r>
                      <a:rPr lang="en-US" dirty="0" smtClean="0"/>
                      <a:t>159235,8</a:t>
                    </a:r>
                    <a:endParaRPr lang="en-US" dirty="0"/>
                  </a:p>
                </c:rich>
              </c:tx>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DCC2-4582-B506-9F2AA43BB58A}"/>
                </c:ext>
              </c:extLst>
            </c:dLbl>
            <c:dLbl>
              <c:idx val="2"/>
              <c:layout/>
              <c:tx>
                <c:rich>
                  <a:bodyPr/>
                  <a:lstStyle/>
                  <a:p>
                    <a:r>
                      <a:rPr lang="en-US" dirty="0" smtClean="0"/>
                      <a:t>165589,4</a:t>
                    </a:r>
                    <a:endParaRPr lang="en-US" dirty="0"/>
                  </a:p>
                </c:rich>
              </c:tx>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DCC2-4582-B506-9F2AA43BB58A}"/>
                </c:ext>
              </c:extLst>
            </c:dLbl>
            <c:spPr>
              <a:noFill/>
              <a:ln>
                <a:noFill/>
              </a:ln>
              <a:effectLst/>
            </c:spPr>
            <c:txPr>
              <a:bodyPr rot="0" spcFirstLastPara="1" vertOverflow="ellipsis" vert="horz" wrap="square" lIns="38100" tIns="19050" rIns="38100" bIns="19050" anchor="ctr" anchorCtr="1">
                <a:spAutoFit/>
              </a:bodyPr>
              <a:lstStyle/>
              <a:p>
                <a:pPr>
                  <a:defRPr sz="1064" b="1" i="0" u="none" strike="noStrike" kern="1200" baseline="0">
                    <a:solidFill>
                      <a:srgbClr val="002060"/>
                    </a:solidFill>
                    <a:latin typeface="+mn-lt"/>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Лист1!$A$2:$A$4</c:f>
              <c:numCache>
                <c:formatCode>General</c:formatCode>
                <c:ptCount val="3"/>
                <c:pt idx="0">
                  <c:v>2023</c:v>
                </c:pt>
                <c:pt idx="1">
                  <c:v>2024</c:v>
                </c:pt>
                <c:pt idx="2">
                  <c:v>2025</c:v>
                </c:pt>
              </c:numCache>
            </c:numRef>
          </c:cat>
          <c:val>
            <c:numRef>
              <c:f>Лист1!$B$2:$B$4</c:f>
              <c:numCache>
                <c:formatCode>General</c:formatCode>
                <c:ptCount val="3"/>
                <c:pt idx="0">
                  <c:v>34396.400000000001</c:v>
                </c:pt>
                <c:pt idx="1">
                  <c:v>55437.3</c:v>
                </c:pt>
                <c:pt idx="2">
                  <c:v>50304.4</c:v>
                </c:pt>
              </c:numCache>
            </c:numRef>
          </c:val>
          <c:extLst>
            <c:ext xmlns:c16="http://schemas.microsoft.com/office/drawing/2014/chart" uri="{C3380CC4-5D6E-409C-BE32-E72D297353CC}">
              <c16:uniqueId val="{00000003-DCC2-4582-B506-9F2AA43BB58A}"/>
            </c:ext>
          </c:extLst>
        </c:ser>
        <c:ser>
          <c:idx val="1"/>
          <c:order val="1"/>
          <c:tx>
            <c:strRef>
              <c:f>Лист1!$C$1</c:f>
              <c:strCache>
                <c:ptCount val="1"/>
                <c:pt idx="0">
                  <c:v>Расходы бюджета</c:v>
                </c:pt>
              </c:strCache>
            </c:strRef>
          </c:tx>
          <c:spPr>
            <a:solidFill>
              <a:schemeClr val="accent2"/>
            </a:solidFill>
            <a:ln>
              <a:noFill/>
            </a:ln>
            <a:effectLst/>
            <a:sp3d/>
          </c:spPr>
          <c:invertIfNegative val="0"/>
          <c:dLbls>
            <c:dLbl>
              <c:idx val="0"/>
              <c:layout/>
              <c:tx>
                <c:rich>
                  <a:bodyPr/>
                  <a:lstStyle/>
                  <a:p>
                    <a:r>
                      <a:rPr lang="en-US" dirty="0" smtClean="0"/>
                      <a:t>184916,3</a:t>
                    </a:r>
                    <a:endParaRPr lang="en-US" dirty="0"/>
                  </a:p>
                </c:rich>
              </c:tx>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4-DCC2-4582-B506-9F2AA43BB58A}"/>
                </c:ext>
              </c:extLst>
            </c:dLbl>
            <c:dLbl>
              <c:idx val="1"/>
              <c:layout/>
              <c:tx>
                <c:rich>
                  <a:bodyPr/>
                  <a:lstStyle/>
                  <a:p>
                    <a:r>
                      <a:rPr lang="en-US" dirty="0" smtClean="0"/>
                      <a:t>159084,2</a:t>
                    </a:r>
                    <a:endParaRPr lang="en-US" dirty="0"/>
                  </a:p>
                </c:rich>
              </c:tx>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5-DCC2-4582-B506-9F2AA43BB58A}"/>
                </c:ext>
              </c:extLst>
            </c:dLbl>
            <c:dLbl>
              <c:idx val="2"/>
              <c:layout/>
              <c:tx>
                <c:rich>
                  <a:bodyPr/>
                  <a:lstStyle/>
                  <a:p>
                    <a:r>
                      <a:rPr lang="en-US" dirty="0" smtClean="0"/>
                      <a:t>165429,2</a:t>
                    </a:r>
                    <a:endParaRPr lang="en-US" dirty="0"/>
                  </a:p>
                </c:rich>
              </c:tx>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6-DCC2-4582-B506-9F2AA43BB58A}"/>
                </c:ext>
              </c:extLst>
            </c:dLbl>
            <c:spPr>
              <a:noFill/>
              <a:ln>
                <a:noFill/>
              </a:ln>
              <a:effectLst/>
            </c:spPr>
            <c:txPr>
              <a:bodyPr rot="0" spcFirstLastPara="1" vertOverflow="ellipsis" vert="horz" wrap="square" lIns="38100" tIns="19050" rIns="38100" bIns="19050" anchor="ctr" anchorCtr="1">
                <a:spAutoFit/>
              </a:bodyPr>
              <a:lstStyle/>
              <a:p>
                <a:pPr>
                  <a:defRPr sz="1064" b="1" i="0" u="none" strike="noStrike" kern="1200" baseline="0">
                    <a:solidFill>
                      <a:srgbClr val="002060"/>
                    </a:solidFill>
                    <a:latin typeface="+mn-lt"/>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Лист1!$A$2:$A$4</c:f>
              <c:numCache>
                <c:formatCode>General</c:formatCode>
                <c:ptCount val="3"/>
                <c:pt idx="0">
                  <c:v>2023</c:v>
                </c:pt>
                <c:pt idx="1">
                  <c:v>2024</c:v>
                </c:pt>
                <c:pt idx="2">
                  <c:v>2025</c:v>
                </c:pt>
              </c:numCache>
            </c:numRef>
          </c:cat>
          <c:val>
            <c:numRef>
              <c:f>Лист1!$C$2:$C$4</c:f>
              <c:numCache>
                <c:formatCode>General</c:formatCode>
                <c:ptCount val="3"/>
                <c:pt idx="0">
                  <c:v>44606.2</c:v>
                </c:pt>
                <c:pt idx="1">
                  <c:v>55437.3</c:v>
                </c:pt>
                <c:pt idx="2">
                  <c:v>50304.4</c:v>
                </c:pt>
              </c:numCache>
            </c:numRef>
          </c:val>
          <c:extLst>
            <c:ext xmlns:c16="http://schemas.microsoft.com/office/drawing/2014/chart" uri="{C3380CC4-5D6E-409C-BE32-E72D297353CC}">
              <c16:uniqueId val="{00000007-DCC2-4582-B506-9F2AA43BB58A}"/>
            </c:ext>
          </c:extLst>
        </c:ser>
        <c:dLbls>
          <c:showLegendKey val="0"/>
          <c:showVal val="1"/>
          <c:showCatName val="0"/>
          <c:showSerName val="0"/>
          <c:showPercent val="0"/>
          <c:showBubbleSize val="0"/>
        </c:dLbls>
        <c:gapWidth val="79"/>
        <c:shape val="pyramid"/>
        <c:axId val="152016840"/>
        <c:axId val="152014488"/>
        <c:axId val="0"/>
      </c:bar3DChart>
      <c:catAx>
        <c:axId val="152016840"/>
        <c:scaling>
          <c:orientation val="minMax"/>
        </c:scaling>
        <c:delete val="1"/>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197" b="0" i="0" u="none" strike="noStrike" kern="1200" cap="all" baseline="0">
                    <a:solidFill>
                      <a:schemeClr val="tx1">
                        <a:lumMod val="65000"/>
                        <a:lumOff val="35000"/>
                      </a:schemeClr>
                    </a:solidFill>
                    <a:latin typeface="+mn-lt"/>
                    <a:ea typeface="+mn-ea"/>
                    <a:cs typeface="+mn-cs"/>
                  </a:defRPr>
                </a:pPr>
                <a:r>
                  <a:rPr lang="ru-RU" dirty="0" smtClean="0"/>
                  <a:t>    2024                                 2025                                    2026</a:t>
                </a:r>
                <a:endParaRPr lang="ru-RU" dirty="0"/>
              </a:p>
            </c:rich>
          </c:tx>
          <c:layout>
            <c:manualLayout>
              <c:xMode val="edge"/>
              <c:yMode val="edge"/>
              <c:x val="9.1643417467233576E-2"/>
              <c:y val="0.88759967529299522"/>
            </c:manualLayout>
          </c:layout>
          <c:overlay val="0"/>
          <c:spPr>
            <a:noFill/>
            <a:ln>
              <a:noFill/>
            </a:ln>
            <a:effectLst/>
          </c:spPr>
          <c:txPr>
            <a:bodyPr rot="0" spcFirstLastPara="1" vertOverflow="ellipsis" vert="horz" wrap="square" anchor="ctr" anchorCtr="1"/>
            <a:lstStyle/>
            <a:p>
              <a:pPr>
                <a:defRPr sz="1197" b="0" i="0" u="none" strike="noStrike" kern="1200" cap="all" baseline="0">
                  <a:solidFill>
                    <a:schemeClr val="tx1">
                      <a:lumMod val="65000"/>
                      <a:lumOff val="35000"/>
                    </a:schemeClr>
                  </a:solidFill>
                  <a:latin typeface="+mn-lt"/>
                  <a:ea typeface="+mn-ea"/>
                  <a:cs typeface="+mn-cs"/>
                </a:defRPr>
              </a:pPr>
              <a:endParaRPr lang="ru-RU"/>
            </a:p>
          </c:txPr>
        </c:title>
        <c:numFmt formatCode="General" sourceLinked="1"/>
        <c:majorTickMark val="none"/>
        <c:minorTickMark val="none"/>
        <c:tickLblPos val="nextTo"/>
        <c:crossAx val="152014488"/>
        <c:crosses val="autoZero"/>
        <c:auto val="1"/>
        <c:lblAlgn val="ctr"/>
        <c:lblOffset val="100"/>
        <c:noMultiLvlLbl val="0"/>
      </c:catAx>
      <c:valAx>
        <c:axId val="152014488"/>
        <c:scaling>
          <c:orientation val="minMax"/>
        </c:scaling>
        <c:delete val="1"/>
        <c:axPos val="l"/>
        <c:numFmt formatCode="0%" sourceLinked="1"/>
        <c:majorTickMark val="none"/>
        <c:minorTickMark val="none"/>
        <c:tickLblPos val="nextTo"/>
        <c:crossAx val="152016840"/>
        <c:crosses val="autoZero"/>
        <c:crossBetween val="between"/>
      </c:valAx>
      <c:spPr>
        <a:noFill/>
        <a:ln>
          <a:noFill/>
        </a:ln>
        <a:effectLst/>
      </c:spPr>
    </c:plotArea>
    <c:legend>
      <c:legendPos val="t"/>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ru-RU"/>
        </a:p>
      </c:txPr>
    </c:legend>
    <c:plotVisOnly val="1"/>
    <c:dispBlanksAs val="gap"/>
    <c:showDLblsOverMax val="0"/>
  </c:chart>
  <c:spPr>
    <a:noFill/>
    <a:ln>
      <a:noFill/>
    </a:ln>
    <a:effectLst/>
  </c:spPr>
  <c:txPr>
    <a:bodyPr/>
    <a:lstStyle/>
    <a:p>
      <a:pPr>
        <a:defRPr/>
      </a:pPr>
      <a:endParaRPr lang="ru-RU"/>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10">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064" kern="1200" cap="all" spc="1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1197" kern="1200"/>
  </cs:chartArea>
  <cs:dataLabel>
    <cs:lnRef idx="0"/>
    <cs:fillRef idx="0"/>
    <cs:effectRef idx="0"/>
    <cs:fontRef idx="minor">
      <a:schemeClr val="lt1"/>
    </cs:fontRef>
    <cs:defRPr sz="1064" b="1" i="0" u="none" strike="noStrike" kern="1200" baseline="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a:solidFill>
          <a:schemeClr val="phClr"/>
        </a:solidFill>
        <a:round/>
      </a:ln>
    </cs:spPr>
  </cs:dataPointMarker>
  <cs:dataPointMarkerLayout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15000"/>
            <a:lumOff val="8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cap="all" spc="120" normalizeH="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064"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spPr>
      <a:ln w="9525" cap="flat" cmpd="sng" algn="ctr">
        <a:solidFill>
          <a:schemeClr val="dk1">
            <a:lumMod val="15000"/>
            <a:lumOff val="85000"/>
          </a:schemeClr>
        </a:solidFill>
        <a:round/>
      </a:ln>
    </cs:spPr>
    <cs:defRPr sz="1197" kern="1200"/>
  </cs:valueAxis>
  <cs:wall>
    <cs:lnRef idx="0"/>
    <cs:fillRef idx="0"/>
    <cs:effectRef idx="0"/>
    <cs:fontRef idx="minor">
      <a:schemeClr val="dk1"/>
    </cs:fontRef>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CCD0264-DC3E-4DF4-9DC1-E502F476E229}" type="datetimeFigureOut">
              <a:rPr lang="ru-RU" smtClean="0"/>
              <a:t>14.01.2025</a:t>
            </a:fld>
            <a:endParaRPr lang="ru-RU"/>
          </a:p>
        </p:txBody>
      </p:sp>
      <p:sp>
        <p:nvSpPr>
          <p:cNvPr id="4" name="Образ слайда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B70B902-2A54-4F36-9188-D86B2061C11B}" type="slidenum">
              <a:rPr lang="ru-RU" smtClean="0"/>
              <a:t>‹#›</a:t>
            </a:fld>
            <a:endParaRPr lang="ru-RU"/>
          </a:p>
        </p:txBody>
      </p:sp>
    </p:spTree>
    <p:extLst>
      <p:ext uri="{BB962C8B-B14F-4D97-AF65-F5344CB8AC3E}">
        <p14:creationId xmlns:p14="http://schemas.microsoft.com/office/powerpoint/2010/main" val="39142214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6B70B902-2A54-4F36-9188-D86B2061C11B}" type="slidenum">
              <a:rPr lang="ru-RU" smtClean="0"/>
              <a:t>7</a:t>
            </a:fld>
            <a:endParaRPr lang="ru-RU"/>
          </a:p>
        </p:txBody>
      </p:sp>
    </p:spTree>
    <p:extLst>
      <p:ext uri="{BB962C8B-B14F-4D97-AF65-F5344CB8AC3E}">
        <p14:creationId xmlns:p14="http://schemas.microsoft.com/office/powerpoint/2010/main" val="23864751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D767DBF9-881F-4883-87DD-694A74B77075}" type="datetimeFigureOut">
              <a:rPr lang="ru-RU" smtClean="0"/>
              <a:t>14.01.2025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3C10AC4-5543-465B-A81F-772DFE63BC04}"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D767DBF9-881F-4883-87DD-694A74B77075}" type="datetimeFigureOut">
              <a:rPr lang="ru-RU" smtClean="0"/>
              <a:t>14.01.2025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3C10AC4-5543-465B-A81F-772DFE63BC04}"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D767DBF9-881F-4883-87DD-694A74B77075}" type="datetimeFigureOut">
              <a:rPr lang="ru-RU" smtClean="0"/>
              <a:t>14.01.2025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3C10AC4-5543-465B-A81F-772DFE63BC04}"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D767DBF9-881F-4883-87DD-694A74B77075}" type="datetimeFigureOut">
              <a:rPr lang="ru-RU" smtClean="0"/>
              <a:t>14.01.2025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3C10AC4-5543-465B-A81F-772DFE63BC04}"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ru-RU" smtClean="0"/>
              <a:t>Образец заголовка</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D767DBF9-881F-4883-87DD-694A74B77075}" type="datetimeFigureOut">
              <a:rPr lang="ru-RU" smtClean="0"/>
              <a:t>14.01.2025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3C10AC4-5543-465B-A81F-772DFE63BC04}"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D767DBF9-881F-4883-87DD-694A74B77075}" type="datetimeFigureOut">
              <a:rPr lang="ru-RU" smtClean="0"/>
              <a:t>14.01.2025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F3C10AC4-5543-465B-A81F-772DFE63BC04}"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Date Placeholder 6"/>
          <p:cNvSpPr>
            <a:spLocks noGrp="1"/>
          </p:cNvSpPr>
          <p:nvPr>
            <p:ph type="dt" sz="half" idx="10"/>
          </p:nvPr>
        </p:nvSpPr>
        <p:spPr/>
        <p:txBody>
          <a:bodyPr/>
          <a:lstStyle/>
          <a:p>
            <a:fld id="{D767DBF9-881F-4883-87DD-694A74B77075}" type="datetimeFigureOut">
              <a:rPr lang="ru-RU" smtClean="0"/>
              <a:t>14.01.2025</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F3C10AC4-5543-465B-A81F-772DFE63BC04}"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D767DBF9-881F-4883-87DD-694A74B77075}" type="datetimeFigureOut">
              <a:rPr lang="ru-RU" smtClean="0"/>
              <a:t>14.01.2025</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F3C10AC4-5543-465B-A81F-772DFE63BC04}"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67DBF9-881F-4883-87DD-694A74B77075}" type="datetimeFigureOut">
              <a:rPr lang="ru-RU" smtClean="0"/>
              <a:t>14.01.2025</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F3C10AC4-5543-465B-A81F-772DFE63BC04}"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ru-RU" smtClean="0"/>
              <a:t>Образец заголовка</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D767DBF9-881F-4883-87DD-694A74B77075}" type="datetimeFigureOut">
              <a:rPr lang="ru-RU" smtClean="0"/>
              <a:t>14.01.2025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F3C10AC4-5543-465B-A81F-772DFE63BC04}" type="slidenum">
              <a:rPr lang="ru-RU" smtClean="0"/>
              <a:t>‹#›</a:t>
            </a:fld>
            <a:endParaRPr lang="ru-RU"/>
          </a:p>
        </p:txBody>
      </p:sp>
      <p:sp>
        <p:nvSpPr>
          <p:cNvPr id="9" name="Content Placeholder 8"/>
          <p:cNvSpPr>
            <a:spLocks noGrp="1"/>
          </p:cNvSpPr>
          <p:nvPr>
            <p:ph sz="quarter" idx="13"/>
          </p:nvPr>
        </p:nvSpPr>
        <p:spPr>
          <a:xfrm>
            <a:off x="304800" y="381000"/>
            <a:ext cx="7772400" cy="494284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ru-RU" smtClean="0"/>
              <a:t>Образец заголовка</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8" name="Date Placeholder 7"/>
          <p:cNvSpPr>
            <a:spLocks noGrp="1"/>
          </p:cNvSpPr>
          <p:nvPr>
            <p:ph type="dt" sz="half" idx="10"/>
          </p:nvPr>
        </p:nvSpPr>
        <p:spPr/>
        <p:txBody>
          <a:bodyPr/>
          <a:lstStyle/>
          <a:p>
            <a:fld id="{D767DBF9-881F-4883-87DD-694A74B77075}" type="datetimeFigureOut">
              <a:rPr lang="ru-RU" smtClean="0"/>
              <a:t>14.01.2025</a:t>
            </a:fld>
            <a:endParaRPr lang="ru-RU"/>
          </a:p>
        </p:txBody>
      </p:sp>
      <p:sp>
        <p:nvSpPr>
          <p:cNvPr id="9" name="Slide Number Placeholder 8"/>
          <p:cNvSpPr>
            <a:spLocks noGrp="1"/>
          </p:cNvSpPr>
          <p:nvPr>
            <p:ph type="sldNum" sz="quarter" idx="11"/>
          </p:nvPr>
        </p:nvSpPr>
        <p:spPr/>
        <p:txBody>
          <a:bodyPr/>
          <a:lstStyle/>
          <a:p>
            <a:fld id="{F3C10AC4-5543-465B-A81F-772DFE63BC04}" type="slidenum">
              <a:rPr lang="ru-RU" smtClean="0"/>
              <a:t>‹#›</a:t>
            </a:fld>
            <a:endParaRPr lang="ru-RU"/>
          </a:p>
        </p:txBody>
      </p:sp>
      <p:sp>
        <p:nvSpPr>
          <p:cNvPr id="10" name="Footer Placeholder 9"/>
          <p:cNvSpPr>
            <a:spLocks noGrp="1"/>
          </p:cNvSpPr>
          <p:nvPr>
            <p:ph type="ftr" sz="quarter" idx="12"/>
          </p:nvPr>
        </p:nvSpPr>
        <p:spPr/>
        <p:txBody>
          <a:bodyPr/>
          <a:lstStyle/>
          <a:p>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F3C10AC4-5543-465B-A81F-772DFE63BC04}" type="slidenum">
              <a:rPr lang="ru-RU" smtClean="0"/>
              <a:t>‹#›</a:t>
            </a:fld>
            <a:endParaRPr lang="ru-RU"/>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ru-RU"/>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D767DBF9-881F-4883-87DD-694A74B77075}" type="datetimeFigureOut">
              <a:rPr lang="ru-RU" smtClean="0"/>
              <a:t>14.01.2025</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mailto:morjevka@mail.ru"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83568" y="4293096"/>
            <a:ext cx="7486600" cy="2376264"/>
          </a:xfrm>
        </p:spPr>
        <p:txBody>
          <a:bodyPr>
            <a:noAutofit/>
          </a:bodyPr>
          <a:lstStyle/>
          <a:p>
            <a:pPr algn="ctr"/>
            <a:r>
              <a:rPr lang="ru-RU" sz="2500" dirty="0" smtClean="0">
                <a:solidFill>
                  <a:schemeClr val="accent6">
                    <a:lumMod val="50000"/>
                  </a:schemeClr>
                </a:solidFill>
              </a:rPr>
              <a:t>Проект бюджета Муниципального образования муниципальный округ </a:t>
            </a:r>
            <a:r>
              <a:rPr lang="ru-RU" sz="2500" dirty="0" err="1" smtClean="0">
                <a:solidFill>
                  <a:schemeClr val="accent6">
                    <a:lumMod val="50000"/>
                  </a:schemeClr>
                </a:solidFill>
              </a:rPr>
              <a:t>Ржевка</a:t>
            </a:r>
            <a:r>
              <a:rPr lang="ru-RU" sz="2500" dirty="0" smtClean="0">
                <a:solidFill>
                  <a:schemeClr val="accent6">
                    <a:lumMod val="50000"/>
                  </a:schemeClr>
                </a:solidFill>
              </a:rPr>
              <a:t> на 202</a:t>
            </a:r>
            <a:r>
              <a:rPr lang="en-US" sz="2500" dirty="0" smtClean="0">
                <a:solidFill>
                  <a:schemeClr val="accent6">
                    <a:lumMod val="50000"/>
                  </a:schemeClr>
                </a:solidFill>
              </a:rPr>
              <a:t>4</a:t>
            </a:r>
            <a:r>
              <a:rPr lang="ru-RU" sz="2500" dirty="0" smtClean="0">
                <a:solidFill>
                  <a:schemeClr val="accent6">
                    <a:lumMod val="50000"/>
                  </a:schemeClr>
                </a:solidFill>
              </a:rPr>
              <a:t> год и на плановый период 202</a:t>
            </a:r>
            <a:r>
              <a:rPr lang="en-US" sz="2500" dirty="0" smtClean="0">
                <a:solidFill>
                  <a:schemeClr val="accent6">
                    <a:lumMod val="50000"/>
                  </a:schemeClr>
                </a:solidFill>
              </a:rPr>
              <a:t>5</a:t>
            </a:r>
            <a:r>
              <a:rPr lang="ru-RU" sz="2500" dirty="0" smtClean="0">
                <a:solidFill>
                  <a:schemeClr val="accent6">
                    <a:lumMod val="50000"/>
                  </a:schemeClr>
                </a:solidFill>
              </a:rPr>
              <a:t> и 202</a:t>
            </a:r>
            <a:r>
              <a:rPr lang="en-US" sz="2500" dirty="0" smtClean="0">
                <a:solidFill>
                  <a:schemeClr val="accent6">
                    <a:lumMod val="50000"/>
                  </a:schemeClr>
                </a:solidFill>
              </a:rPr>
              <a:t>6</a:t>
            </a:r>
            <a:r>
              <a:rPr lang="ru-RU" sz="2500" dirty="0" smtClean="0">
                <a:solidFill>
                  <a:schemeClr val="accent6">
                    <a:lumMod val="50000"/>
                  </a:schemeClr>
                </a:solidFill>
              </a:rPr>
              <a:t> годов</a:t>
            </a:r>
          </a:p>
          <a:p>
            <a:pPr algn="ctr"/>
            <a:endParaRPr lang="ru-RU" sz="2500" dirty="0" smtClean="0">
              <a:solidFill>
                <a:schemeClr val="accent6">
                  <a:lumMod val="50000"/>
                </a:schemeClr>
              </a:solidFill>
            </a:endParaRPr>
          </a:p>
          <a:p>
            <a:pPr algn="ctr"/>
            <a:endParaRPr lang="ru-RU" sz="2500" dirty="0">
              <a:solidFill>
                <a:schemeClr val="accent6">
                  <a:lumMod val="50000"/>
                </a:schemeClr>
              </a:solidFill>
            </a:endParaRPr>
          </a:p>
          <a:p>
            <a:pPr algn="ctr"/>
            <a:r>
              <a:rPr lang="ru-RU" sz="1400" dirty="0" smtClean="0">
                <a:solidFill>
                  <a:schemeClr val="accent6">
                    <a:lumMod val="50000"/>
                  </a:schemeClr>
                </a:solidFill>
              </a:rPr>
              <a:t>Санкт-Петербург, 202</a:t>
            </a:r>
            <a:r>
              <a:rPr lang="en-US" sz="1400" dirty="0" smtClean="0">
                <a:solidFill>
                  <a:schemeClr val="accent6">
                    <a:lumMod val="50000"/>
                  </a:schemeClr>
                </a:solidFill>
              </a:rPr>
              <a:t>3</a:t>
            </a:r>
            <a:r>
              <a:rPr lang="ru-RU" sz="1400" dirty="0" smtClean="0">
                <a:solidFill>
                  <a:schemeClr val="accent6">
                    <a:lumMod val="50000"/>
                  </a:schemeClr>
                </a:solidFill>
              </a:rPr>
              <a:t> год  </a:t>
            </a:r>
            <a:endParaRPr lang="ru-RU" sz="1400" dirty="0">
              <a:solidFill>
                <a:schemeClr val="accent6">
                  <a:lumMod val="50000"/>
                </a:schemeClr>
              </a:solidFill>
            </a:endParaRPr>
          </a:p>
        </p:txBody>
      </p:sp>
      <p:sp>
        <p:nvSpPr>
          <p:cNvPr id="5" name="Заголовок 1"/>
          <p:cNvSpPr txBox="1">
            <a:spLocks/>
          </p:cNvSpPr>
          <p:nvPr/>
        </p:nvSpPr>
        <p:spPr>
          <a:xfrm>
            <a:off x="0" y="1"/>
            <a:ext cx="8460432" cy="1628800"/>
          </a:xfrm>
          <a:prstGeom prst="rect">
            <a:avLst/>
          </a:prstGeom>
        </p:spPr>
        <p:txBody>
          <a:bodyPr vert="horz" lIns="91440" tIns="45720" rIns="91440" bIns="45720" rtlCol="0" anchor="b">
            <a:noAutofit/>
          </a:bodyPr>
          <a:lstStyle>
            <a:lvl1pPr algn="l" defTabSz="914400" rtl="0" eaLnBrk="1" latinLnBrk="0" hangingPunct="1">
              <a:spcBef>
                <a:spcPct val="0"/>
              </a:spcBef>
              <a:buNone/>
              <a:defRPr sz="6600" kern="1200" cap="none" spc="-100" baseline="0">
                <a:ln>
                  <a:noFill/>
                </a:ln>
                <a:solidFill>
                  <a:schemeClr val="tx2"/>
                </a:solidFill>
                <a:effectLst/>
                <a:latin typeface="+mj-lt"/>
                <a:ea typeface="+mj-ea"/>
                <a:cs typeface="+mj-cs"/>
              </a:defRPr>
            </a:lvl1pPr>
          </a:lstStyle>
          <a:p>
            <a:endParaRPr lang="ru-RU" dirty="0"/>
          </a:p>
        </p:txBody>
      </p:sp>
      <p:sp>
        <p:nvSpPr>
          <p:cNvPr id="6" name="Заголовок 5"/>
          <p:cNvSpPr>
            <a:spLocks noGrp="1"/>
          </p:cNvSpPr>
          <p:nvPr>
            <p:ph type="ctrTitle"/>
          </p:nvPr>
        </p:nvSpPr>
        <p:spPr>
          <a:xfrm>
            <a:off x="89756" y="1916832"/>
            <a:ext cx="8280920" cy="2016224"/>
          </a:xfrm>
        </p:spPr>
        <p:txBody>
          <a:bodyPr/>
          <a:lstStyle/>
          <a:p>
            <a:pPr algn="ctr"/>
            <a:r>
              <a:rPr lang="ru-RU" sz="5400" b="1" dirty="0" smtClean="0"/>
              <a:t>  </a:t>
            </a:r>
            <a:r>
              <a:rPr lang="ru-RU" b="1" dirty="0" smtClean="0">
                <a:solidFill>
                  <a:srgbClr val="92D050"/>
                </a:solidFill>
              </a:rPr>
              <a:t>БЮДЖЕТ ДЛЯ ГРАЖДАН</a:t>
            </a:r>
            <a:endParaRPr lang="ru-RU" b="1" dirty="0">
              <a:solidFill>
                <a:srgbClr val="92D050"/>
              </a:solidFill>
            </a:endParaRPr>
          </a:p>
        </p:txBody>
      </p:sp>
      <p:sp>
        <p:nvSpPr>
          <p:cNvPr id="8" name="Заголовок 1"/>
          <p:cNvSpPr txBox="1">
            <a:spLocks/>
          </p:cNvSpPr>
          <p:nvPr/>
        </p:nvSpPr>
        <p:spPr>
          <a:xfrm>
            <a:off x="458316" y="116632"/>
            <a:ext cx="8074124" cy="2808312"/>
          </a:xfrm>
          <a:prstGeom prst="rect">
            <a:avLst/>
          </a:prstGeom>
        </p:spPr>
        <p:txBody>
          <a:bodyPr vert="horz" lIns="91440" tIns="45720" rIns="91440" bIns="45720" rtlCol="0" anchor="b">
            <a:noAutofit/>
          </a:bodyPr>
          <a:lstStyle>
            <a:lvl1pPr algn="l" defTabSz="914400" rtl="0" eaLnBrk="1" latinLnBrk="0" hangingPunct="1">
              <a:spcBef>
                <a:spcPct val="0"/>
              </a:spcBef>
              <a:buNone/>
              <a:defRPr sz="6600" kern="1200" cap="none" spc="-100" baseline="0">
                <a:ln>
                  <a:noFill/>
                </a:ln>
                <a:solidFill>
                  <a:schemeClr val="tx2"/>
                </a:solidFill>
                <a:effectLst/>
                <a:latin typeface="+mj-lt"/>
                <a:ea typeface="+mj-ea"/>
                <a:cs typeface="+mj-cs"/>
              </a:defRPr>
            </a:lvl1pPr>
          </a:lstStyle>
          <a:p>
            <a:endParaRPr lang="ru-RU" dirty="0"/>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43808" y="-603448"/>
            <a:ext cx="2590476" cy="2590476"/>
          </a:xfrm>
          <a:prstGeom prst="rect">
            <a:avLst/>
          </a:prstGeom>
        </p:spPr>
      </p:pic>
      <p:pic>
        <p:nvPicPr>
          <p:cNvPr id="10" name="Содержимое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a:xfrm>
            <a:off x="251520" y="310702"/>
            <a:ext cx="578400" cy="531963"/>
          </a:xfrm>
          <a:prstGeom prst="rect">
            <a:avLst/>
          </a:prstGeom>
        </p:spPr>
      </p:pic>
    </p:spTree>
    <p:extLst>
      <p:ext uri="{BB962C8B-B14F-4D97-AF65-F5344CB8AC3E}">
        <p14:creationId xmlns:p14="http://schemas.microsoft.com/office/powerpoint/2010/main" val="428610671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1"/>
          <p:cNvSpPr txBox="1">
            <a:spLocks/>
          </p:cNvSpPr>
          <p:nvPr/>
        </p:nvSpPr>
        <p:spPr>
          <a:xfrm>
            <a:off x="-108520" y="-7330"/>
            <a:ext cx="8460432" cy="1628800"/>
          </a:xfrm>
          <a:prstGeom prst="rect">
            <a:avLst/>
          </a:prstGeom>
        </p:spPr>
        <p:txBody>
          <a:bodyPr vert="horz" lIns="91440" tIns="45720" rIns="91440" bIns="45720" rtlCol="0" anchor="b">
            <a:noAutofit/>
          </a:bodyPr>
          <a:lstStyle>
            <a:lvl1pPr algn="l" defTabSz="914400" rtl="0" eaLnBrk="1" latinLnBrk="0" hangingPunct="1">
              <a:spcBef>
                <a:spcPct val="0"/>
              </a:spcBef>
              <a:buNone/>
              <a:defRPr sz="6600" kern="1200" cap="none" spc="-100" baseline="0">
                <a:ln>
                  <a:noFill/>
                </a:ln>
                <a:solidFill>
                  <a:schemeClr val="tx2"/>
                </a:solidFill>
                <a:effectLst/>
                <a:latin typeface="+mj-lt"/>
                <a:ea typeface="+mj-ea"/>
                <a:cs typeface="+mj-cs"/>
              </a:defRPr>
            </a:lvl1pPr>
          </a:lstStyle>
          <a:p>
            <a:endParaRPr lang="ru-RU" dirty="0"/>
          </a:p>
        </p:txBody>
      </p:sp>
      <p:sp>
        <p:nvSpPr>
          <p:cNvPr id="6" name="Заголовок 5"/>
          <p:cNvSpPr>
            <a:spLocks noGrp="1"/>
          </p:cNvSpPr>
          <p:nvPr>
            <p:ph type="ctrTitle"/>
          </p:nvPr>
        </p:nvSpPr>
        <p:spPr>
          <a:xfrm>
            <a:off x="1331640" y="116633"/>
            <a:ext cx="6541468" cy="792087"/>
          </a:xfrm>
        </p:spPr>
        <p:txBody>
          <a:bodyPr/>
          <a:lstStyle/>
          <a:p>
            <a:pPr algn="ctr"/>
            <a:r>
              <a:rPr lang="ru-RU" sz="2000" b="1" dirty="0" smtClean="0"/>
              <a:t>Расходы на решение вопросов местного значения. </a:t>
            </a:r>
            <a:br>
              <a:rPr lang="ru-RU" sz="2000" b="1" dirty="0" smtClean="0"/>
            </a:br>
            <a:r>
              <a:rPr lang="ru-RU" sz="2000" b="1" dirty="0" smtClean="0"/>
              <a:t>(Муниципальные программы)</a:t>
            </a:r>
            <a:endParaRPr lang="ru-RU" sz="2000" b="1" dirty="0"/>
          </a:p>
        </p:txBody>
      </p:sp>
      <p:sp>
        <p:nvSpPr>
          <p:cNvPr id="8" name="Заголовок 1"/>
          <p:cNvSpPr txBox="1">
            <a:spLocks/>
          </p:cNvSpPr>
          <p:nvPr/>
        </p:nvSpPr>
        <p:spPr>
          <a:xfrm>
            <a:off x="458316" y="116632"/>
            <a:ext cx="8074124" cy="1872208"/>
          </a:xfrm>
          <a:prstGeom prst="rect">
            <a:avLst/>
          </a:prstGeom>
        </p:spPr>
        <p:txBody>
          <a:bodyPr vert="horz" lIns="91440" tIns="45720" rIns="91440" bIns="45720" rtlCol="0" anchor="b">
            <a:noAutofit/>
          </a:bodyPr>
          <a:lstStyle>
            <a:lvl1pPr algn="l" defTabSz="914400" rtl="0" eaLnBrk="1" latinLnBrk="0" hangingPunct="1">
              <a:spcBef>
                <a:spcPct val="0"/>
              </a:spcBef>
              <a:buNone/>
              <a:defRPr sz="6600" kern="1200" cap="none" spc="-100" baseline="0">
                <a:ln>
                  <a:noFill/>
                </a:ln>
                <a:solidFill>
                  <a:schemeClr val="tx2"/>
                </a:solidFill>
                <a:effectLst/>
                <a:latin typeface="+mj-lt"/>
                <a:ea typeface="+mj-ea"/>
                <a:cs typeface="+mj-cs"/>
              </a:defRPr>
            </a:lvl1pPr>
          </a:lstStyle>
          <a:p>
            <a:endParaRPr lang="ru-RU" dirty="0"/>
          </a:p>
        </p:txBody>
      </p:sp>
      <p:graphicFrame>
        <p:nvGraphicFramePr>
          <p:cNvPr id="10" name="Объект 4"/>
          <p:cNvGraphicFramePr>
            <a:graphicFrameLocks/>
          </p:cNvGraphicFramePr>
          <p:nvPr>
            <p:extLst>
              <p:ext uri="{D42A27DB-BD31-4B8C-83A1-F6EECF244321}">
                <p14:modId xmlns:p14="http://schemas.microsoft.com/office/powerpoint/2010/main" val="3183272923"/>
              </p:ext>
            </p:extLst>
          </p:nvPr>
        </p:nvGraphicFramePr>
        <p:xfrm>
          <a:off x="179511" y="1251420"/>
          <a:ext cx="7992889" cy="5985700"/>
        </p:xfrm>
        <a:graphic>
          <a:graphicData uri="http://schemas.openxmlformats.org/drawingml/2006/table">
            <a:tbl>
              <a:tblPr firstRow="1" bandRow="1">
                <a:tableStyleId>{5C22544A-7EE6-4342-B048-85BDC9FD1C3A}</a:tableStyleId>
              </a:tblPr>
              <a:tblGrid>
                <a:gridCol w="432049">
                  <a:extLst>
                    <a:ext uri="{9D8B030D-6E8A-4147-A177-3AD203B41FA5}">
                      <a16:colId xmlns:a16="http://schemas.microsoft.com/office/drawing/2014/main" val="20000"/>
                    </a:ext>
                  </a:extLst>
                </a:gridCol>
                <a:gridCol w="5040560">
                  <a:extLst>
                    <a:ext uri="{9D8B030D-6E8A-4147-A177-3AD203B41FA5}">
                      <a16:colId xmlns:a16="http://schemas.microsoft.com/office/drawing/2014/main" val="20001"/>
                    </a:ext>
                  </a:extLst>
                </a:gridCol>
                <a:gridCol w="792088">
                  <a:extLst>
                    <a:ext uri="{9D8B030D-6E8A-4147-A177-3AD203B41FA5}">
                      <a16:colId xmlns:a16="http://schemas.microsoft.com/office/drawing/2014/main" val="20002"/>
                    </a:ext>
                  </a:extLst>
                </a:gridCol>
                <a:gridCol w="792088">
                  <a:extLst>
                    <a:ext uri="{9D8B030D-6E8A-4147-A177-3AD203B41FA5}">
                      <a16:colId xmlns:a16="http://schemas.microsoft.com/office/drawing/2014/main" val="20003"/>
                    </a:ext>
                  </a:extLst>
                </a:gridCol>
                <a:gridCol w="936104">
                  <a:extLst>
                    <a:ext uri="{9D8B030D-6E8A-4147-A177-3AD203B41FA5}">
                      <a16:colId xmlns:a16="http://schemas.microsoft.com/office/drawing/2014/main" val="20004"/>
                    </a:ext>
                  </a:extLst>
                </a:gridCol>
              </a:tblGrid>
              <a:tr h="37738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600" b="1" i="0" u="none" strike="noStrike" kern="1200" cap="none" normalizeH="0" baseline="0" dirty="0" smtClean="0">
                          <a:ln>
                            <a:noFill/>
                          </a:ln>
                          <a:solidFill>
                            <a:srgbClr val="002060"/>
                          </a:solidFill>
                          <a:effectLst/>
                          <a:latin typeface="Times New Roman" panose="02020603050405020304" pitchFamily="18" charset="0"/>
                          <a:ea typeface="+mn-ea"/>
                          <a:cs typeface="Times New Roman" panose="02020603050405020304" pitchFamily="18" charset="0"/>
                        </a:rPr>
                        <a:t>№</a:t>
                      </a:r>
                    </a:p>
                  </a:txBody>
                  <a:tcPr marL="50018" marR="50018" marT="0" marB="0" anchor="ctr" horzOverflow="overflow">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Наименование муниципальной программы</a:t>
                      </a:r>
                      <a:endParaRPr kumimoji="0" lang="ru-RU" sz="1400" b="1"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endParaRPr>
                    </a:p>
                  </a:txBody>
                  <a:tcPr marL="50018" marR="50018" marT="0" marB="0" anchor="ctr" horzOverflow="overflow">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1"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202</a:t>
                      </a:r>
                      <a:r>
                        <a:rPr kumimoji="0" lang="en-US" sz="1800" b="1"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4</a:t>
                      </a:r>
                      <a:r>
                        <a:rPr kumimoji="0" lang="ru-RU" sz="1800" b="1"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 </a:t>
                      </a:r>
                      <a:r>
                        <a:rPr kumimoji="0" lang="ru-RU" sz="1800" b="1"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г.</a:t>
                      </a:r>
                      <a:endParaRPr kumimoji="0" lang="ru-RU" sz="1800" b="1"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endParaRPr>
                    </a:p>
                  </a:txBody>
                  <a:tcPr marL="50018" marR="50018" marT="0" marB="0" anchor="ctr" horzOverflow="overflow">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1"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202</a:t>
                      </a:r>
                      <a:r>
                        <a:rPr kumimoji="0" lang="en-US" sz="1800" b="1"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5</a:t>
                      </a:r>
                      <a:r>
                        <a:rPr kumimoji="0" lang="ru-RU" sz="1800" b="1"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 </a:t>
                      </a:r>
                      <a:r>
                        <a:rPr kumimoji="0" lang="ru-RU" sz="1800" b="1"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г.</a:t>
                      </a:r>
                    </a:p>
                  </a:txBody>
                  <a:tcPr marL="50018" marR="50018" marT="0" marB="0" anchor="ctr" horzOverflow="overflow">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1"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202</a:t>
                      </a:r>
                      <a:r>
                        <a:rPr kumimoji="0" lang="en-US" sz="1800" b="1"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6</a:t>
                      </a:r>
                      <a:r>
                        <a:rPr kumimoji="0" lang="ru-RU" sz="1800" b="1"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 </a:t>
                      </a:r>
                      <a:r>
                        <a:rPr kumimoji="0" lang="ru-RU" sz="1800" b="1"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г.</a:t>
                      </a:r>
                    </a:p>
                  </a:txBody>
                  <a:tcPr marL="50018" marR="50018" marT="0" marB="0" anchor="ctr" horzOverflow="overflow">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extLst>
                  <a:ext uri="{0D108BD9-81ED-4DB2-BD59-A6C34878D82A}">
                    <a16:rowId xmlns:a16="http://schemas.microsoft.com/office/drawing/2014/main" val="10000"/>
                  </a:ext>
                </a:extLst>
              </a:tr>
              <a:tr h="293932">
                <a:tc>
                  <a:txBody>
                    <a:bodyPr/>
                    <a:lstStyle/>
                    <a:p>
                      <a:pPr algn="ctr"/>
                      <a:r>
                        <a:rPr lang="ru-RU" sz="1600" b="0" dirty="0" smtClean="0">
                          <a:latin typeface="Times New Roman" panose="02020603050405020304" pitchFamily="18" charset="0"/>
                          <a:cs typeface="Times New Roman" panose="02020603050405020304" pitchFamily="18" charset="0"/>
                        </a:rPr>
                        <a:t>11</a:t>
                      </a:r>
                      <a:endParaRPr lang="ru-RU" sz="1600" b="0" dirty="0">
                        <a:latin typeface="Times New Roman" panose="02020603050405020304" pitchFamily="18" charset="0"/>
                        <a:cs typeface="Times New Roman" panose="02020603050405020304" pitchFamily="18" charset="0"/>
                      </a:endParaRP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just"/>
                      <a:r>
                        <a:rPr lang="ru-RU" sz="1400" b="0" kern="1200" dirty="0" smtClean="0">
                          <a:solidFill>
                            <a:schemeClr val="dk1"/>
                          </a:solidFill>
                          <a:effectLst/>
                          <a:latin typeface="Times New Roman" panose="02020603050405020304" pitchFamily="18" charset="0"/>
                          <a:ea typeface="+mn-ea"/>
                          <a:cs typeface="Times New Roman" panose="02020603050405020304" pitchFamily="18" charset="0"/>
                        </a:rPr>
                        <a:t>Мероприятия, направленные на решение вопроса местного значения по организации профессионального образования и дополнительного профессионального образования выборных должностных лиц местного самоуправления, членов выборных органов местного самоуправления, депутатов муниципальных советов муниципальных образований, муниципальных служащих и работников муниципальных учреждений, организация подготовки кадров для муниципальной службы в порядке, предусмотренном законодательством Российской Федерации об образовании и законодательством Российской Федерации о муниципальной службе</a:t>
                      </a:r>
                      <a:endParaRPr lang="ru-RU" sz="1400" b="0" dirty="0" smtClean="0">
                        <a:latin typeface="Times New Roman" panose="02020603050405020304" pitchFamily="18" charset="0"/>
                        <a:cs typeface="Times New Roman" panose="02020603050405020304" pitchFamily="18" charset="0"/>
                      </a:endParaRP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ctr"/>
                      <a:r>
                        <a:rPr lang="ru-RU" sz="1600" b="0" dirty="0" smtClean="0">
                          <a:latin typeface="Times New Roman" panose="02020603050405020304" pitchFamily="18" charset="0"/>
                          <a:cs typeface="Times New Roman" panose="02020603050405020304" pitchFamily="18" charset="0"/>
                        </a:rPr>
                        <a:t>25,0</a:t>
                      </a: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ctr"/>
                      <a:r>
                        <a:rPr lang="ru-RU" sz="1600" b="0" dirty="0" smtClean="0">
                          <a:latin typeface="Times New Roman" panose="02020603050405020304" pitchFamily="18" charset="0"/>
                          <a:cs typeface="Times New Roman" panose="02020603050405020304" pitchFamily="18" charset="0"/>
                        </a:rPr>
                        <a:t>26,0</a:t>
                      </a: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ctr"/>
                      <a:r>
                        <a:rPr lang="ru-RU" sz="1600" b="0" dirty="0" smtClean="0">
                          <a:latin typeface="Times New Roman" panose="02020603050405020304" pitchFamily="18" charset="0"/>
                          <a:cs typeface="Times New Roman" panose="02020603050405020304" pitchFamily="18" charset="0"/>
                        </a:rPr>
                        <a:t>27,0</a:t>
                      </a: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extLst>
                  <a:ext uri="{0D108BD9-81ED-4DB2-BD59-A6C34878D82A}">
                    <a16:rowId xmlns:a16="http://schemas.microsoft.com/office/drawing/2014/main" val="10002"/>
                  </a:ext>
                </a:extLst>
              </a:tr>
              <a:tr h="985784">
                <a:tc>
                  <a:txBody>
                    <a:bodyPr/>
                    <a:lstStyle/>
                    <a:p>
                      <a:pPr algn="ctr"/>
                      <a:r>
                        <a:rPr lang="ru-RU" sz="1600" b="0" dirty="0" smtClean="0">
                          <a:latin typeface="Times New Roman" panose="02020603050405020304" pitchFamily="18" charset="0"/>
                          <a:cs typeface="Times New Roman" panose="02020603050405020304" pitchFamily="18" charset="0"/>
                        </a:rPr>
                        <a:t>12</a:t>
                      </a:r>
                      <a:endParaRPr lang="ru-RU" sz="1600" b="0" dirty="0">
                        <a:latin typeface="Times New Roman" panose="02020603050405020304" pitchFamily="18" charset="0"/>
                        <a:cs typeface="Times New Roman" panose="02020603050405020304" pitchFamily="18" charset="0"/>
                      </a:endParaRP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400" b="0" dirty="0" smtClean="0">
                          <a:latin typeface="Times New Roman" panose="02020603050405020304" pitchFamily="18" charset="0"/>
                          <a:cs typeface="Times New Roman" panose="02020603050405020304" pitchFamily="18" charset="0"/>
                        </a:rPr>
                        <a:t>Обеспечение  условий для развития на территории муниципального образования  физической культуры и массового спорта, организация и проведение официальных физкультурных мероприятий, физкультурно-оздоровительных и спортивных мероприятий</a:t>
                      </a: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ctr"/>
                      <a:r>
                        <a:rPr lang="ru-RU" sz="1600" b="0" dirty="0" smtClean="0">
                          <a:latin typeface="Times New Roman" panose="02020603050405020304" pitchFamily="18" charset="0"/>
                          <a:cs typeface="Times New Roman" panose="02020603050405020304" pitchFamily="18" charset="0"/>
                        </a:rPr>
                        <a:t>310,0</a:t>
                      </a: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ctr"/>
                      <a:r>
                        <a:rPr lang="ru-RU" sz="1600" b="0" dirty="0" smtClean="0">
                          <a:latin typeface="Times New Roman" panose="02020603050405020304" pitchFamily="18" charset="0"/>
                          <a:cs typeface="Times New Roman" panose="02020603050405020304" pitchFamily="18" charset="0"/>
                        </a:rPr>
                        <a:t>315,0</a:t>
                      </a: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ctr"/>
                      <a:r>
                        <a:rPr lang="ru-RU" sz="1600" b="0" dirty="0" smtClean="0">
                          <a:latin typeface="Times New Roman" panose="02020603050405020304" pitchFamily="18" charset="0"/>
                          <a:cs typeface="Times New Roman" panose="02020603050405020304" pitchFamily="18" charset="0"/>
                        </a:rPr>
                        <a:t>320,00</a:t>
                      </a: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extLst>
                  <a:ext uri="{0D108BD9-81ED-4DB2-BD59-A6C34878D82A}">
                    <a16:rowId xmlns:a16="http://schemas.microsoft.com/office/drawing/2014/main" val="10003"/>
                  </a:ext>
                </a:extLst>
              </a:tr>
              <a:tr h="848424">
                <a:tc>
                  <a:txBody>
                    <a:bodyPr/>
                    <a:lstStyle/>
                    <a:p>
                      <a:pPr algn="ctr"/>
                      <a:r>
                        <a:rPr lang="ru-RU" sz="1600" b="0" dirty="0" smtClean="0">
                          <a:latin typeface="Times New Roman" panose="02020603050405020304" pitchFamily="18" charset="0"/>
                          <a:cs typeface="Times New Roman" panose="02020603050405020304" pitchFamily="18" charset="0"/>
                        </a:rPr>
                        <a:t>13</a:t>
                      </a:r>
                      <a:endParaRPr lang="ru-RU" sz="1600" b="0" dirty="0">
                        <a:latin typeface="Times New Roman" panose="02020603050405020304" pitchFamily="18" charset="0"/>
                        <a:cs typeface="Times New Roman" panose="02020603050405020304" pitchFamily="18" charset="0"/>
                      </a:endParaRP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just"/>
                      <a:r>
                        <a:rPr lang="ru-RU" sz="1400" b="0" kern="1200" dirty="0" smtClean="0">
                          <a:solidFill>
                            <a:schemeClr val="dk1"/>
                          </a:solidFill>
                          <a:effectLst/>
                          <a:latin typeface="Times New Roman" panose="02020603050405020304" pitchFamily="18" charset="0"/>
                          <a:ea typeface="+mn-ea"/>
                          <a:cs typeface="Times New Roman" panose="02020603050405020304" pitchFamily="18" charset="0"/>
                        </a:rPr>
                        <a:t>Мероприятия, направленные на решение вопроса местного значения по учреждению печатного средства массовой информации для опубликования муниципальных правовых актов, обсуждения проектов муниципальных правовых актов по вопросам местного значения, доведения до сведения жителей муниципального образования официальной информации о социально-экономическом и культурном развитии муниципального образования, о развитии его общественной инфраструктуры и иной информации </a:t>
                      </a:r>
                      <a:endParaRPr lang="ru-RU" sz="1400" b="0" kern="1200" dirty="0">
                        <a:solidFill>
                          <a:schemeClr val="dk1"/>
                        </a:solidFill>
                        <a:effectLst/>
                        <a:latin typeface="Times New Roman" panose="02020603050405020304" pitchFamily="18" charset="0"/>
                        <a:ea typeface="+mn-ea"/>
                        <a:cs typeface="Times New Roman" panose="02020603050405020304" pitchFamily="18" charset="0"/>
                      </a:endParaRP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ctr"/>
                      <a:r>
                        <a:rPr lang="ru-RU" sz="1600" b="0" dirty="0" smtClean="0">
                          <a:latin typeface="Times New Roman" panose="02020603050405020304" pitchFamily="18" charset="0"/>
                          <a:cs typeface="Times New Roman" panose="02020603050405020304" pitchFamily="18" charset="0"/>
                        </a:rPr>
                        <a:t>1000,0</a:t>
                      </a: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ctr"/>
                      <a:r>
                        <a:rPr lang="ru-RU" sz="1600" b="0" dirty="0" smtClean="0">
                          <a:latin typeface="Times New Roman" panose="02020603050405020304" pitchFamily="18" charset="0"/>
                          <a:cs typeface="Times New Roman" panose="02020603050405020304" pitchFamily="18" charset="0"/>
                        </a:rPr>
                        <a:t>1040,0</a:t>
                      </a: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ctr"/>
                      <a:r>
                        <a:rPr lang="ru-RU" sz="1600" b="0" dirty="0" smtClean="0">
                          <a:latin typeface="Times New Roman" panose="02020603050405020304" pitchFamily="18" charset="0"/>
                          <a:cs typeface="Times New Roman" panose="02020603050405020304" pitchFamily="18" charset="0"/>
                        </a:rPr>
                        <a:t>1080,0</a:t>
                      </a: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pic>
        <p:nvPicPr>
          <p:cNvPr id="7" name="Содержимое 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a:xfrm>
            <a:off x="105169" y="116632"/>
            <a:ext cx="578400" cy="531963"/>
          </a:xfrm>
          <a:prstGeom prst="rect">
            <a:avLst/>
          </a:prstGeom>
        </p:spPr>
      </p:pic>
    </p:spTree>
    <p:extLst>
      <p:ext uri="{BB962C8B-B14F-4D97-AF65-F5344CB8AC3E}">
        <p14:creationId xmlns:p14="http://schemas.microsoft.com/office/powerpoint/2010/main" val="62977163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1"/>
          <p:cNvSpPr txBox="1">
            <a:spLocks/>
          </p:cNvSpPr>
          <p:nvPr/>
        </p:nvSpPr>
        <p:spPr>
          <a:xfrm>
            <a:off x="0" y="1"/>
            <a:ext cx="8460432" cy="1628800"/>
          </a:xfrm>
          <a:prstGeom prst="rect">
            <a:avLst/>
          </a:prstGeom>
        </p:spPr>
        <p:txBody>
          <a:bodyPr vert="horz" lIns="91440" tIns="45720" rIns="91440" bIns="45720" rtlCol="0" anchor="b">
            <a:noAutofit/>
          </a:bodyPr>
          <a:lstStyle>
            <a:lvl1pPr algn="l" defTabSz="914400" rtl="0" eaLnBrk="1" latinLnBrk="0" hangingPunct="1">
              <a:spcBef>
                <a:spcPct val="0"/>
              </a:spcBef>
              <a:buNone/>
              <a:defRPr sz="6600" kern="1200" cap="none" spc="-100" baseline="0">
                <a:ln>
                  <a:noFill/>
                </a:ln>
                <a:solidFill>
                  <a:schemeClr val="tx2"/>
                </a:solidFill>
                <a:effectLst/>
                <a:latin typeface="+mj-lt"/>
                <a:ea typeface="+mj-ea"/>
                <a:cs typeface="+mj-cs"/>
              </a:defRPr>
            </a:lvl1pPr>
          </a:lstStyle>
          <a:p>
            <a:endParaRPr lang="ru-RU" dirty="0"/>
          </a:p>
        </p:txBody>
      </p:sp>
      <p:sp>
        <p:nvSpPr>
          <p:cNvPr id="6" name="Заголовок 5"/>
          <p:cNvSpPr>
            <a:spLocks noGrp="1"/>
          </p:cNvSpPr>
          <p:nvPr>
            <p:ph type="ctrTitle"/>
          </p:nvPr>
        </p:nvSpPr>
        <p:spPr>
          <a:xfrm>
            <a:off x="1326468" y="495979"/>
            <a:ext cx="6120680" cy="747463"/>
          </a:xfrm>
        </p:spPr>
        <p:txBody>
          <a:bodyPr/>
          <a:lstStyle/>
          <a:p>
            <a:pPr algn="ctr"/>
            <a:r>
              <a:rPr lang="ru-RU" sz="4000" dirty="0" smtClean="0">
                <a:solidFill>
                  <a:schemeClr val="accent6">
                    <a:lumMod val="50000"/>
                  </a:schemeClr>
                </a:solidFill>
                <a:latin typeface="+mn-lt"/>
                <a:ea typeface="+mn-ea"/>
                <a:cs typeface="+mn-cs"/>
              </a:rPr>
              <a:t>КОНТАКТНАЯ ИНФОРМАЦИЯ</a:t>
            </a:r>
            <a:endParaRPr lang="ru-RU" sz="4000" dirty="0">
              <a:solidFill>
                <a:schemeClr val="accent6">
                  <a:lumMod val="50000"/>
                </a:schemeClr>
              </a:solidFill>
              <a:latin typeface="+mn-lt"/>
              <a:ea typeface="+mn-ea"/>
              <a:cs typeface="+mn-cs"/>
            </a:endParaRPr>
          </a:p>
        </p:txBody>
      </p:sp>
      <p:sp>
        <p:nvSpPr>
          <p:cNvPr id="8" name="Заголовок 1"/>
          <p:cNvSpPr txBox="1">
            <a:spLocks/>
          </p:cNvSpPr>
          <p:nvPr/>
        </p:nvSpPr>
        <p:spPr>
          <a:xfrm>
            <a:off x="458316" y="116632"/>
            <a:ext cx="8074124" cy="2808312"/>
          </a:xfrm>
          <a:prstGeom prst="rect">
            <a:avLst/>
          </a:prstGeom>
        </p:spPr>
        <p:txBody>
          <a:bodyPr vert="horz" lIns="91440" tIns="45720" rIns="91440" bIns="45720" rtlCol="0" anchor="b">
            <a:noAutofit/>
          </a:bodyPr>
          <a:lstStyle>
            <a:lvl1pPr algn="l" defTabSz="914400" rtl="0" eaLnBrk="1" latinLnBrk="0" hangingPunct="1">
              <a:spcBef>
                <a:spcPct val="0"/>
              </a:spcBef>
              <a:buNone/>
              <a:defRPr sz="6600" kern="1200" cap="none" spc="-100" baseline="0">
                <a:ln>
                  <a:noFill/>
                </a:ln>
                <a:solidFill>
                  <a:schemeClr val="tx2"/>
                </a:solidFill>
                <a:effectLst/>
                <a:latin typeface="+mj-lt"/>
                <a:ea typeface="+mj-ea"/>
                <a:cs typeface="+mj-cs"/>
              </a:defRPr>
            </a:lvl1pPr>
          </a:lstStyle>
          <a:p>
            <a:endParaRPr lang="ru-RU" dirty="0"/>
          </a:p>
        </p:txBody>
      </p:sp>
      <p:sp>
        <p:nvSpPr>
          <p:cNvPr id="2" name="Подзаголовок 1"/>
          <p:cNvSpPr>
            <a:spLocks noGrp="1"/>
          </p:cNvSpPr>
          <p:nvPr>
            <p:ph type="subTitle" idx="1"/>
          </p:nvPr>
        </p:nvSpPr>
        <p:spPr>
          <a:xfrm>
            <a:off x="2555776" y="5285356"/>
            <a:ext cx="4589552" cy="1456012"/>
          </a:xfrm>
        </p:spPr>
        <p:txBody>
          <a:bodyPr/>
          <a:lstStyle/>
          <a:p>
            <a:endParaRPr lang="ru-RU" dirty="0"/>
          </a:p>
        </p:txBody>
      </p:sp>
      <p:graphicFrame>
        <p:nvGraphicFramePr>
          <p:cNvPr id="11" name="Объект 3"/>
          <p:cNvGraphicFramePr>
            <a:graphicFrameLocks/>
          </p:cNvGraphicFramePr>
          <p:nvPr>
            <p:extLst>
              <p:ext uri="{D42A27DB-BD31-4B8C-83A1-F6EECF244321}">
                <p14:modId xmlns:p14="http://schemas.microsoft.com/office/powerpoint/2010/main" val="3201257419"/>
              </p:ext>
            </p:extLst>
          </p:nvPr>
        </p:nvGraphicFramePr>
        <p:xfrm>
          <a:off x="457200" y="1622353"/>
          <a:ext cx="7859216" cy="3931920"/>
        </p:xfrm>
        <a:graphic>
          <a:graphicData uri="http://schemas.openxmlformats.org/drawingml/2006/table">
            <a:tbl>
              <a:tblPr firstRow="1" bandRow="1">
                <a:tableStyleId>{5C22544A-7EE6-4342-B048-85BDC9FD1C3A}</a:tableStyleId>
              </a:tblPr>
              <a:tblGrid>
                <a:gridCol w="3898776">
                  <a:extLst>
                    <a:ext uri="{9D8B030D-6E8A-4147-A177-3AD203B41FA5}">
                      <a16:colId xmlns:a16="http://schemas.microsoft.com/office/drawing/2014/main" val="20000"/>
                    </a:ext>
                  </a:extLst>
                </a:gridCol>
                <a:gridCol w="1368152">
                  <a:extLst>
                    <a:ext uri="{9D8B030D-6E8A-4147-A177-3AD203B41FA5}">
                      <a16:colId xmlns:a16="http://schemas.microsoft.com/office/drawing/2014/main" val="20001"/>
                    </a:ext>
                  </a:extLst>
                </a:gridCol>
                <a:gridCol w="1368152">
                  <a:extLst>
                    <a:ext uri="{9D8B030D-6E8A-4147-A177-3AD203B41FA5}">
                      <a16:colId xmlns:a16="http://schemas.microsoft.com/office/drawing/2014/main" val="20002"/>
                    </a:ext>
                  </a:extLst>
                </a:gridCol>
                <a:gridCol w="1224136">
                  <a:extLst>
                    <a:ext uri="{9D8B030D-6E8A-4147-A177-3AD203B41FA5}">
                      <a16:colId xmlns:a16="http://schemas.microsoft.com/office/drawing/2014/main" val="20003"/>
                    </a:ext>
                  </a:extLst>
                </a:gridCol>
              </a:tblGrid>
              <a:tr h="370840">
                <a:tc>
                  <a:txBody>
                    <a:bodyPr/>
                    <a:lstStyle/>
                    <a:p>
                      <a:pPr algn="ctr"/>
                      <a:r>
                        <a:rPr lang="ru-RU" sz="1200" dirty="0" smtClean="0">
                          <a:solidFill>
                            <a:schemeClr val="tx1"/>
                          </a:solidFill>
                          <a:latin typeface="Times New Roman" panose="02020603050405020304" pitchFamily="18" charset="0"/>
                          <a:cs typeface="Times New Roman" panose="02020603050405020304" pitchFamily="18" charset="0"/>
                        </a:rPr>
                        <a:t>Наименование организации</a:t>
                      </a:r>
                      <a:endParaRPr lang="ru-RU" sz="1200" dirty="0">
                        <a:solidFill>
                          <a:schemeClr val="tx1"/>
                        </a:solidFill>
                        <a:latin typeface="Times New Roman" panose="02020603050405020304" pitchFamily="18" charset="0"/>
                        <a:cs typeface="Times New Roman" panose="02020603050405020304" pitchFamily="18" charset="0"/>
                      </a:endParaRPr>
                    </a:p>
                  </a:txBody>
                  <a:tcPr anchor="ctr"/>
                </a:tc>
                <a:tc>
                  <a:txBody>
                    <a:bodyPr/>
                    <a:lstStyle/>
                    <a:p>
                      <a:r>
                        <a:rPr lang="ru-RU" sz="1200" dirty="0" smtClean="0">
                          <a:solidFill>
                            <a:schemeClr val="tx1"/>
                          </a:solidFill>
                          <a:latin typeface="Times New Roman" panose="02020603050405020304" pitchFamily="18" charset="0"/>
                          <a:cs typeface="Times New Roman" panose="02020603050405020304" pitchFamily="18" charset="0"/>
                        </a:rPr>
                        <a:t>Режим работы</a:t>
                      </a:r>
                      <a:endParaRPr lang="ru-RU" sz="1200" dirty="0">
                        <a:solidFill>
                          <a:schemeClr val="tx1"/>
                        </a:solidFill>
                        <a:latin typeface="Times New Roman" panose="02020603050405020304" pitchFamily="18" charset="0"/>
                        <a:cs typeface="Times New Roman" panose="02020603050405020304" pitchFamily="18" charset="0"/>
                      </a:endParaRPr>
                    </a:p>
                  </a:txBody>
                  <a:tcPr anchor="ctr"/>
                </a:tc>
                <a:tc>
                  <a:txBody>
                    <a:bodyPr/>
                    <a:lstStyle/>
                    <a:p>
                      <a:r>
                        <a:rPr lang="ru-RU" sz="1200" dirty="0" smtClean="0">
                          <a:solidFill>
                            <a:schemeClr val="tx1"/>
                          </a:solidFill>
                          <a:latin typeface="Times New Roman" panose="02020603050405020304" pitchFamily="18" charset="0"/>
                          <a:cs typeface="Times New Roman" panose="02020603050405020304" pitchFamily="18" charset="0"/>
                        </a:rPr>
                        <a:t>Руководитель</a:t>
                      </a:r>
                      <a:endParaRPr lang="ru-RU" sz="1200" dirty="0">
                        <a:solidFill>
                          <a:schemeClr val="tx1"/>
                        </a:solidFill>
                        <a:latin typeface="Times New Roman" panose="02020603050405020304" pitchFamily="18" charset="0"/>
                        <a:cs typeface="Times New Roman" panose="02020603050405020304" pitchFamily="18" charset="0"/>
                      </a:endParaRPr>
                    </a:p>
                  </a:txBody>
                  <a:tcPr anchor="ctr"/>
                </a:tc>
                <a:tc>
                  <a:txBody>
                    <a:bodyPr/>
                    <a:lstStyle/>
                    <a:p>
                      <a:pPr algn="ctr"/>
                      <a:r>
                        <a:rPr lang="ru-RU" sz="1200" dirty="0" smtClean="0">
                          <a:solidFill>
                            <a:schemeClr val="tx1"/>
                          </a:solidFill>
                          <a:latin typeface="Times New Roman" panose="02020603050405020304" pitchFamily="18" charset="0"/>
                          <a:cs typeface="Times New Roman" panose="02020603050405020304" pitchFamily="18" charset="0"/>
                        </a:rPr>
                        <a:t>Прием граждан</a:t>
                      </a:r>
                      <a:endParaRPr lang="ru-RU" sz="1200" dirty="0">
                        <a:solidFill>
                          <a:schemeClr val="tx1"/>
                        </a:solidFill>
                        <a:latin typeface="Times New Roman" panose="02020603050405020304" pitchFamily="18" charset="0"/>
                        <a:cs typeface="Times New Roman" panose="02020603050405020304" pitchFamily="18" charset="0"/>
                      </a:endParaRPr>
                    </a:p>
                  </a:txBody>
                  <a:tcPr anchor="ctr"/>
                </a:tc>
                <a:extLst>
                  <a:ext uri="{0D108BD9-81ED-4DB2-BD59-A6C34878D82A}">
                    <a16:rowId xmlns:a16="http://schemas.microsoft.com/office/drawing/2014/main" val="10000"/>
                  </a:ext>
                </a:extLst>
              </a:tr>
              <a:tr h="370840">
                <a:tc>
                  <a:txBody>
                    <a:bodyPr/>
                    <a:lstStyle/>
                    <a:p>
                      <a:pPr algn="ctr"/>
                      <a:r>
                        <a:rPr lang="ru-RU" sz="1200" dirty="0" smtClean="0">
                          <a:latin typeface="Times New Roman" panose="02020603050405020304" pitchFamily="18" charset="0"/>
                          <a:cs typeface="Times New Roman" panose="02020603050405020304" pitchFamily="18" charset="0"/>
                        </a:rPr>
                        <a:t>Муниципальный Совет Муниципального образования  муниципальный округ </a:t>
                      </a:r>
                      <a:r>
                        <a:rPr lang="ru-RU" sz="1200" dirty="0" err="1" smtClean="0">
                          <a:latin typeface="Times New Roman" panose="02020603050405020304" pitchFamily="18" charset="0"/>
                          <a:cs typeface="Times New Roman" panose="02020603050405020304" pitchFamily="18" charset="0"/>
                        </a:rPr>
                        <a:t>Ржевка</a:t>
                      </a:r>
                      <a:endParaRPr lang="ru-RU" sz="1200" dirty="0" smtClean="0">
                        <a:latin typeface="Times New Roman" panose="02020603050405020304" pitchFamily="18" charset="0"/>
                        <a:cs typeface="Times New Roman" panose="02020603050405020304" pitchFamily="18" charset="0"/>
                      </a:endParaRPr>
                    </a:p>
                    <a:p>
                      <a:pPr algn="ctr"/>
                      <a:endParaRPr lang="ru-RU" sz="1200" dirty="0" smtClean="0">
                        <a:latin typeface="Times New Roman" panose="02020603050405020304" pitchFamily="18" charset="0"/>
                        <a:cs typeface="Times New Roman" panose="02020603050405020304" pitchFamily="18" charset="0"/>
                      </a:endParaRPr>
                    </a:p>
                    <a:p>
                      <a:pPr algn="ctr"/>
                      <a:r>
                        <a:rPr lang="ru-RU" sz="1200" dirty="0" smtClean="0">
                          <a:latin typeface="Times New Roman" panose="02020603050405020304" pitchFamily="18" charset="0"/>
                          <a:cs typeface="Times New Roman" panose="02020603050405020304" pitchFamily="18" charset="0"/>
                        </a:rPr>
                        <a:t>Адрес: 195030, г. Санкт-Петербург,</a:t>
                      </a:r>
                    </a:p>
                    <a:p>
                      <a:pPr algn="ctr"/>
                      <a:r>
                        <a:rPr lang="ru-RU" sz="1200" dirty="0" smtClean="0">
                          <a:latin typeface="Times New Roman" panose="02020603050405020304" pitchFamily="18" charset="0"/>
                          <a:cs typeface="Times New Roman" panose="02020603050405020304" pitchFamily="18" charset="0"/>
                        </a:rPr>
                        <a:t>ул. Коммуны, д. 52</a:t>
                      </a:r>
                    </a:p>
                    <a:p>
                      <a:pPr algn="ctr"/>
                      <a:r>
                        <a:rPr lang="ru-RU" sz="1200" dirty="0" smtClean="0">
                          <a:latin typeface="Times New Roman" panose="02020603050405020304" pitchFamily="18" charset="0"/>
                          <a:cs typeface="Times New Roman" panose="02020603050405020304" pitchFamily="18" charset="0"/>
                        </a:rPr>
                        <a:t>Тел/факс: (812) 527-68-62</a:t>
                      </a:r>
                    </a:p>
                    <a:p>
                      <a:pPr algn="ctr"/>
                      <a:r>
                        <a:rPr lang="ru-RU" sz="1200" dirty="0" smtClean="0">
                          <a:latin typeface="Times New Roman" panose="02020603050405020304" pitchFamily="18" charset="0"/>
                          <a:cs typeface="Times New Roman" panose="02020603050405020304" pitchFamily="18" charset="0"/>
                        </a:rPr>
                        <a:t>Электронная почта: </a:t>
                      </a:r>
                      <a:r>
                        <a:rPr lang="en-US" sz="1200" b="0" i="0" kern="1200" dirty="0" smtClean="0">
                          <a:solidFill>
                            <a:schemeClr val="dk1"/>
                          </a:solidFill>
                          <a:effectLst/>
                          <a:latin typeface="Times New Roman" panose="02020603050405020304" pitchFamily="18" charset="0"/>
                          <a:ea typeface="+mn-ea"/>
                          <a:cs typeface="Times New Roman" panose="02020603050405020304" pitchFamily="18" charset="0"/>
                          <a:hlinkClick r:id="rId2"/>
                        </a:rPr>
                        <a:t>morjevka@mail.ru</a:t>
                      </a:r>
                      <a:endParaRPr lang="ru-RU" sz="1200" dirty="0">
                        <a:latin typeface="Times New Roman" panose="02020603050405020304" pitchFamily="18" charset="0"/>
                        <a:cs typeface="Times New Roman" panose="02020603050405020304" pitchFamily="18" charset="0"/>
                      </a:endParaRPr>
                    </a:p>
                  </a:txBody>
                  <a:tcPr anchor="ctr"/>
                </a:tc>
                <a:tc rowSpan="2">
                  <a:txBody>
                    <a:bodyPr/>
                    <a:lstStyle/>
                    <a:p>
                      <a:pPr algn="ctr"/>
                      <a:r>
                        <a:rPr lang="ru-RU" sz="1200" dirty="0" smtClean="0">
                          <a:latin typeface="Times New Roman" panose="02020603050405020304" pitchFamily="18" charset="0"/>
                          <a:cs typeface="Times New Roman" panose="02020603050405020304" pitchFamily="18" charset="0"/>
                        </a:rPr>
                        <a:t>Понедельник-четверг:</a:t>
                      </a:r>
                    </a:p>
                    <a:p>
                      <a:pPr algn="ctr"/>
                      <a:r>
                        <a:rPr lang="ru-RU" sz="1200" dirty="0" smtClean="0">
                          <a:latin typeface="Times New Roman" panose="02020603050405020304" pitchFamily="18" charset="0"/>
                          <a:cs typeface="Times New Roman" panose="02020603050405020304" pitchFamily="18" charset="0"/>
                        </a:rPr>
                        <a:t>с 09:00 до 18:00</a:t>
                      </a:r>
                    </a:p>
                    <a:p>
                      <a:pPr algn="ctr"/>
                      <a:r>
                        <a:rPr lang="ru-RU" sz="1200" dirty="0" smtClean="0">
                          <a:latin typeface="Times New Roman" panose="02020603050405020304" pitchFamily="18" charset="0"/>
                          <a:cs typeface="Times New Roman" panose="02020603050405020304" pitchFamily="18" charset="0"/>
                        </a:rPr>
                        <a:t>Пятница</a:t>
                      </a:r>
                    </a:p>
                    <a:p>
                      <a:pPr algn="ctr"/>
                      <a:r>
                        <a:rPr lang="ru-RU" sz="1200" dirty="0" smtClean="0">
                          <a:latin typeface="Times New Roman" panose="02020603050405020304" pitchFamily="18" charset="0"/>
                          <a:cs typeface="Times New Roman" panose="02020603050405020304" pitchFamily="18" charset="0"/>
                        </a:rPr>
                        <a:t>с 09:00 до 17:00</a:t>
                      </a:r>
                    </a:p>
                    <a:p>
                      <a:pPr algn="ctr"/>
                      <a:endParaRPr lang="ru-RU" sz="1200" dirty="0" smtClean="0">
                        <a:latin typeface="Times New Roman" panose="02020603050405020304" pitchFamily="18" charset="0"/>
                        <a:cs typeface="Times New Roman" panose="02020603050405020304" pitchFamily="18" charset="0"/>
                      </a:endParaRPr>
                    </a:p>
                    <a:p>
                      <a:pPr algn="ctr"/>
                      <a:r>
                        <a:rPr lang="ru-RU" sz="1200" dirty="0" smtClean="0">
                          <a:latin typeface="Times New Roman" panose="02020603050405020304" pitchFamily="18" charset="0"/>
                          <a:cs typeface="Times New Roman" panose="02020603050405020304" pitchFamily="18" charset="0"/>
                        </a:rPr>
                        <a:t>Обеденный перерыв:</a:t>
                      </a:r>
                    </a:p>
                    <a:p>
                      <a:pPr algn="ctr"/>
                      <a:r>
                        <a:rPr lang="ru-RU" sz="1200" dirty="0" smtClean="0">
                          <a:latin typeface="Times New Roman" panose="02020603050405020304" pitchFamily="18" charset="0"/>
                          <a:cs typeface="Times New Roman" panose="02020603050405020304" pitchFamily="18" charset="0"/>
                        </a:rPr>
                        <a:t>13:00-14:00</a:t>
                      </a:r>
                    </a:p>
                    <a:p>
                      <a:pPr algn="ctr"/>
                      <a:endParaRPr lang="ru-RU" sz="1200" dirty="0" smtClean="0">
                        <a:latin typeface="Times New Roman" panose="02020603050405020304" pitchFamily="18" charset="0"/>
                        <a:cs typeface="Times New Roman" panose="02020603050405020304" pitchFamily="18" charset="0"/>
                      </a:endParaRPr>
                    </a:p>
                    <a:p>
                      <a:pPr algn="ctr"/>
                      <a:r>
                        <a:rPr lang="ru-RU" sz="1200" dirty="0" smtClean="0">
                          <a:latin typeface="Times New Roman" panose="02020603050405020304" pitchFamily="18" charset="0"/>
                          <a:cs typeface="Times New Roman" panose="02020603050405020304" pitchFamily="18" charset="0"/>
                        </a:rPr>
                        <a:t>Выходной:</a:t>
                      </a:r>
                    </a:p>
                    <a:p>
                      <a:pPr algn="ctr"/>
                      <a:r>
                        <a:rPr lang="ru-RU" sz="1200" dirty="0" smtClean="0">
                          <a:latin typeface="Times New Roman" panose="02020603050405020304" pitchFamily="18" charset="0"/>
                          <a:cs typeface="Times New Roman" panose="02020603050405020304" pitchFamily="18" charset="0"/>
                        </a:rPr>
                        <a:t>суббота,</a:t>
                      </a:r>
                      <a:r>
                        <a:rPr lang="ru-RU" sz="1200" baseline="0" dirty="0" smtClean="0">
                          <a:latin typeface="Times New Roman" panose="02020603050405020304" pitchFamily="18" charset="0"/>
                          <a:cs typeface="Times New Roman" panose="02020603050405020304" pitchFamily="18" charset="0"/>
                        </a:rPr>
                        <a:t> воскресенье</a:t>
                      </a:r>
                      <a:endParaRPr lang="ru-RU" sz="1200" dirty="0">
                        <a:latin typeface="Times New Roman" panose="02020603050405020304" pitchFamily="18" charset="0"/>
                        <a:cs typeface="Times New Roman" panose="02020603050405020304" pitchFamily="18" charset="0"/>
                      </a:endParaRPr>
                    </a:p>
                  </a:txBody>
                  <a:tcPr anchor="ctr"/>
                </a:tc>
                <a:tc>
                  <a:txBody>
                    <a:bodyPr/>
                    <a:lstStyle/>
                    <a:p>
                      <a:pPr algn="ctr"/>
                      <a:r>
                        <a:rPr lang="ru-RU" sz="1200" dirty="0" smtClean="0">
                          <a:latin typeface="Times New Roman" panose="02020603050405020304" pitchFamily="18" charset="0"/>
                          <a:cs typeface="Times New Roman" panose="02020603050405020304" pitchFamily="18" charset="0"/>
                        </a:rPr>
                        <a:t>Глава муниципального образования, исполняющий полномочия председателя муниципального совета</a:t>
                      </a:r>
                    </a:p>
                    <a:p>
                      <a:pPr algn="ctr"/>
                      <a:r>
                        <a:rPr lang="ru-RU" sz="1200" b="1" dirty="0" err="1" smtClean="0">
                          <a:latin typeface="Times New Roman" panose="02020603050405020304" pitchFamily="18" charset="0"/>
                          <a:cs typeface="Times New Roman" panose="02020603050405020304" pitchFamily="18" charset="0"/>
                        </a:rPr>
                        <a:t>Черевко</a:t>
                      </a:r>
                      <a:r>
                        <a:rPr lang="ru-RU" sz="1200" b="1" dirty="0" smtClean="0">
                          <a:latin typeface="Times New Roman" panose="02020603050405020304" pitchFamily="18" charset="0"/>
                          <a:cs typeface="Times New Roman" panose="02020603050405020304" pitchFamily="18" charset="0"/>
                        </a:rPr>
                        <a:t> Вячеслав</a:t>
                      </a:r>
                    </a:p>
                    <a:p>
                      <a:pPr algn="ctr"/>
                      <a:r>
                        <a:rPr lang="ru-RU" sz="1200" b="1" dirty="0" smtClean="0">
                          <a:latin typeface="Times New Roman" panose="02020603050405020304" pitchFamily="18" charset="0"/>
                          <a:cs typeface="Times New Roman" panose="02020603050405020304" pitchFamily="18" charset="0"/>
                        </a:rPr>
                        <a:t>Григорьевич</a:t>
                      </a:r>
                      <a:endParaRPr lang="ru-RU" sz="1200" b="1" dirty="0">
                        <a:latin typeface="Times New Roman" panose="02020603050405020304" pitchFamily="18" charset="0"/>
                        <a:cs typeface="Times New Roman" panose="02020603050405020304" pitchFamily="18" charset="0"/>
                      </a:endParaRPr>
                    </a:p>
                  </a:txBody>
                  <a:tcPr anchor="ctr"/>
                </a:tc>
                <a:tc>
                  <a:txBody>
                    <a:bodyPr/>
                    <a:lstStyle/>
                    <a:p>
                      <a:pPr algn="ctr"/>
                      <a:r>
                        <a:rPr lang="ru-RU" sz="1200" dirty="0" smtClean="0">
                          <a:solidFill>
                            <a:schemeClr val="tx1"/>
                          </a:solidFill>
                          <a:latin typeface="Times New Roman" panose="02020603050405020304" pitchFamily="18" charset="0"/>
                          <a:cs typeface="Times New Roman" panose="02020603050405020304" pitchFamily="18" charset="0"/>
                        </a:rPr>
                        <a:t>Вторник -</a:t>
                      </a:r>
                    </a:p>
                    <a:p>
                      <a:pPr algn="ctr"/>
                      <a:r>
                        <a:rPr lang="ru-RU" sz="1200" dirty="0" smtClean="0">
                          <a:solidFill>
                            <a:schemeClr val="tx1"/>
                          </a:solidFill>
                          <a:latin typeface="Times New Roman" panose="02020603050405020304" pitchFamily="18" charset="0"/>
                          <a:cs typeface="Times New Roman" panose="02020603050405020304" pitchFamily="18" charset="0"/>
                        </a:rPr>
                        <a:t>с 16:00 до 17:30</a:t>
                      </a:r>
                    </a:p>
                    <a:p>
                      <a:pPr algn="ctr"/>
                      <a:r>
                        <a:rPr lang="ru-RU" sz="1200" dirty="0" smtClean="0">
                          <a:solidFill>
                            <a:schemeClr val="tx1"/>
                          </a:solidFill>
                          <a:latin typeface="Times New Roman" panose="02020603050405020304" pitchFamily="18" charset="0"/>
                          <a:cs typeface="Times New Roman" panose="02020603050405020304" pitchFamily="18" charset="0"/>
                        </a:rPr>
                        <a:t>Четверг</a:t>
                      </a:r>
                      <a:r>
                        <a:rPr lang="ru-RU" sz="1200" baseline="0" dirty="0" smtClean="0">
                          <a:solidFill>
                            <a:schemeClr val="tx1"/>
                          </a:solidFill>
                          <a:latin typeface="Times New Roman" panose="02020603050405020304" pitchFamily="18" charset="0"/>
                          <a:cs typeface="Times New Roman" panose="02020603050405020304" pitchFamily="18" charset="0"/>
                        </a:rPr>
                        <a:t> –</a:t>
                      </a:r>
                    </a:p>
                    <a:p>
                      <a:pPr algn="ctr"/>
                      <a:r>
                        <a:rPr lang="ru-RU" sz="1200" baseline="0" dirty="0" smtClean="0">
                          <a:solidFill>
                            <a:schemeClr val="tx1"/>
                          </a:solidFill>
                          <a:latin typeface="Times New Roman" panose="02020603050405020304" pitchFamily="18" charset="0"/>
                          <a:cs typeface="Times New Roman" panose="02020603050405020304" pitchFamily="18" charset="0"/>
                        </a:rPr>
                        <a:t>с 11:00 до 12:30</a:t>
                      </a:r>
                      <a:endParaRPr lang="ru-RU" sz="1200" dirty="0">
                        <a:solidFill>
                          <a:schemeClr val="tx1"/>
                        </a:solidFill>
                        <a:latin typeface="Times New Roman" panose="02020603050405020304" pitchFamily="18" charset="0"/>
                        <a:cs typeface="Times New Roman" panose="02020603050405020304" pitchFamily="18" charset="0"/>
                      </a:endParaRPr>
                    </a:p>
                  </a:txBody>
                  <a:tcPr anchor="ctr"/>
                </a:tc>
                <a:extLst>
                  <a:ext uri="{0D108BD9-81ED-4DB2-BD59-A6C34878D82A}">
                    <a16:rowId xmlns:a16="http://schemas.microsoft.com/office/drawing/2014/main" val="10001"/>
                  </a:ext>
                </a:extLst>
              </a:tr>
              <a:tr h="370840">
                <a:tc>
                  <a:txBody>
                    <a:bodyPr/>
                    <a:lstStyle/>
                    <a:p>
                      <a:pPr algn="ctr"/>
                      <a:r>
                        <a:rPr lang="ru-RU" sz="1200" dirty="0" smtClean="0">
                          <a:latin typeface="Times New Roman" panose="02020603050405020304" pitchFamily="18" charset="0"/>
                          <a:cs typeface="Times New Roman" panose="02020603050405020304" pitchFamily="18" charset="0"/>
                        </a:rPr>
                        <a:t>Местная администрация Муниципального образования муниципальный округ </a:t>
                      </a:r>
                      <a:r>
                        <a:rPr lang="ru-RU" sz="1200" dirty="0" err="1" smtClean="0">
                          <a:latin typeface="Times New Roman" panose="02020603050405020304" pitchFamily="18" charset="0"/>
                          <a:cs typeface="Times New Roman" panose="02020603050405020304" pitchFamily="18" charset="0"/>
                        </a:rPr>
                        <a:t>Ржевка</a:t>
                      </a:r>
                      <a:endParaRPr lang="ru-RU" sz="1200" dirty="0" smtClean="0">
                        <a:latin typeface="Times New Roman" panose="02020603050405020304" pitchFamily="18" charset="0"/>
                        <a:cs typeface="Times New Roman" panose="02020603050405020304" pitchFamily="18" charset="0"/>
                      </a:endParaRPr>
                    </a:p>
                    <a:p>
                      <a:pPr algn="ctr"/>
                      <a:endParaRPr lang="ru-RU" sz="1200" dirty="0" smtClean="0">
                        <a:latin typeface="Times New Roman" panose="02020603050405020304" pitchFamily="18" charset="0"/>
                        <a:cs typeface="Times New Roman" panose="02020603050405020304" pitchFamily="18" charset="0"/>
                      </a:endParaRPr>
                    </a:p>
                    <a:p>
                      <a:pPr algn="ctr"/>
                      <a:r>
                        <a:rPr lang="ru-RU" sz="1200" dirty="0" smtClean="0">
                          <a:latin typeface="Times New Roman" panose="02020603050405020304" pitchFamily="18" charset="0"/>
                          <a:cs typeface="Times New Roman" panose="02020603050405020304" pitchFamily="18" charset="0"/>
                        </a:rPr>
                        <a:t>Адрес: 195030, г. Санкт-Петербург,</a:t>
                      </a:r>
                    </a:p>
                    <a:p>
                      <a:pPr algn="ctr"/>
                      <a:r>
                        <a:rPr lang="ru-RU" sz="1200" dirty="0" smtClean="0">
                          <a:latin typeface="Times New Roman" panose="02020603050405020304" pitchFamily="18" charset="0"/>
                          <a:cs typeface="Times New Roman" panose="02020603050405020304" pitchFamily="18" charset="0"/>
                        </a:rPr>
                        <a:t>ул. Коммуны, д. 52</a:t>
                      </a:r>
                    </a:p>
                    <a:p>
                      <a:pPr algn="ctr"/>
                      <a:r>
                        <a:rPr lang="ru-RU" sz="1200" dirty="0" smtClean="0">
                          <a:latin typeface="Times New Roman" panose="02020603050405020304" pitchFamily="18" charset="0"/>
                          <a:cs typeface="Times New Roman" panose="02020603050405020304" pitchFamily="18" charset="0"/>
                        </a:rPr>
                        <a:t>Тел/факс: : (812) 527-68-62</a:t>
                      </a:r>
                    </a:p>
                    <a:p>
                      <a:pPr algn="ctr"/>
                      <a:r>
                        <a:rPr lang="ru-RU" sz="1200" dirty="0" smtClean="0">
                          <a:latin typeface="Times New Roman" panose="02020603050405020304" pitchFamily="18" charset="0"/>
                          <a:cs typeface="Times New Roman" panose="02020603050405020304" pitchFamily="18" charset="0"/>
                        </a:rPr>
                        <a:t>Электронная почта: : </a:t>
                      </a:r>
                      <a:r>
                        <a:rPr lang="en-US" sz="1200" b="0" i="0" kern="1200" dirty="0" smtClean="0">
                          <a:solidFill>
                            <a:schemeClr val="dk1"/>
                          </a:solidFill>
                          <a:effectLst/>
                          <a:latin typeface="Times New Roman" panose="02020603050405020304" pitchFamily="18" charset="0"/>
                          <a:ea typeface="+mn-ea"/>
                          <a:cs typeface="Times New Roman" panose="02020603050405020304" pitchFamily="18" charset="0"/>
                          <a:hlinkClick r:id="rId2"/>
                        </a:rPr>
                        <a:t>morjevka@mail.ru</a:t>
                      </a:r>
                      <a:endParaRPr lang="ru-RU" sz="1200" dirty="0">
                        <a:latin typeface="Times New Roman" panose="02020603050405020304" pitchFamily="18" charset="0"/>
                        <a:cs typeface="Times New Roman" panose="02020603050405020304" pitchFamily="18" charset="0"/>
                      </a:endParaRPr>
                    </a:p>
                  </a:txBody>
                  <a:tcPr anchor="ctr"/>
                </a:tc>
                <a:tc vMerge="1">
                  <a:txBody>
                    <a:bodyPr/>
                    <a:lstStyle/>
                    <a:p>
                      <a:endParaRPr lang="ru-RU" sz="1200" dirty="0">
                        <a:latin typeface="Times New Roman" panose="02020603050405020304" pitchFamily="18" charset="0"/>
                        <a:cs typeface="Times New Roman" panose="02020603050405020304" pitchFamily="18" charset="0"/>
                      </a:endParaRPr>
                    </a:p>
                  </a:txBody>
                  <a:tcPr/>
                </a:tc>
                <a:tc>
                  <a:txBody>
                    <a:bodyPr/>
                    <a:lstStyle/>
                    <a:p>
                      <a:pPr algn="ctr"/>
                      <a:r>
                        <a:rPr lang="ru-RU" sz="1200" b="1" dirty="0" err="1" smtClean="0">
                          <a:latin typeface="Times New Roman" panose="02020603050405020304" pitchFamily="18" charset="0"/>
                          <a:cs typeface="Times New Roman" panose="02020603050405020304" pitchFamily="18" charset="0"/>
                        </a:rPr>
                        <a:t>Кибирев</a:t>
                      </a:r>
                      <a:endParaRPr lang="ru-RU" sz="1200" b="1" dirty="0" smtClean="0">
                        <a:latin typeface="Times New Roman" panose="02020603050405020304" pitchFamily="18" charset="0"/>
                        <a:cs typeface="Times New Roman" panose="02020603050405020304" pitchFamily="18" charset="0"/>
                      </a:endParaRPr>
                    </a:p>
                    <a:p>
                      <a:pPr algn="ctr"/>
                      <a:r>
                        <a:rPr lang="ru-RU" sz="1200" b="1" dirty="0" smtClean="0">
                          <a:latin typeface="Times New Roman" panose="02020603050405020304" pitchFamily="18" charset="0"/>
                          <a:cs typeface="Times New Roman" panose="02020603050405020304" pitchFamily="18" charset="0"/>
                        </a:rPr>
                        <a:t>Борис </a:t>
                      </a:r>
                      <a:r>
                        <a:rPr lang="ru-RU" sz="1200" b="1" dirty="0" err="1" smtClean="0">
                          <a:latin typeface="Times New Roman" panose="02020603050405020304" pitchFamily="18" charset="0"/>
                          <a:cs typeface="Times New Roman" panose="02020603050405020304" pitchFamily="18" charset="0"/>
                        </a:rPr>
                        <a:t>Вдадимирович</a:t>
                      </a:r>
                      <a:endParaRPr lang="ru-RU" sz="1200" b="1" dirty="0">
                        <a:latin typeface="Times New Roman" panose="02020603050405020304" pitchFamily="18" charset="0"/>
                        <a:cs typeface="Times New Roman" panose="02020603050405020304" pitchFamily="18" charset="0"/>
                      </a:endParaRPr>
                    </a:p>
                  </a:txBody>
                  <a:tcPr anchor="ctr"/>
                </a:tc>
                <a:tc>
                  <a:txBody>
                    <a:bodyPr/>
                    <a:lstStyle/>
                    <a:p>
                      <a:pPr algn="ctr"/>
                      <a:r>
                        <a:rPr lang="ru-RU" sz="1200" dirty="0" smtClean="0">
                          <a:latin typeface="Times New Roman" panose="02020603050405020304" pitchFamily="18" charset="0"/>
                          <a:cs typeface="Times New Roman" panose="02020603050405020304" pitchFamily="18" charset="0"/>
                        </a:rPr>
                        <a:t>-</a:t>
                      </a:r>
                    </a:p>
                  </a:txBody>
                  <a:tcPr anchor="ctr"/>
                </a:tc>
                <a:extLst>
                  <a:ext uri="{0D108BD9-81ED-4DB2-BD59-A6C34878D82A}">
                    <a16:rowId xmlns:a16="http://schemas.microsoft.com/office/drawing/2014/main" val="10002"/>
                  </a:ext>
                </a:extLst>
              </a:tr>
            </a:tbl>
          </a:graphicData>
        </a:graphic>
      </p:graphicFrame>
      <p:pic>
        <p:nvPicPr>
          <p:cNvPr id="7" name="Содержимое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a:xfrm>
            <a:off x="105169" y="116632"/>
            <a:ext cx="578400" cy="531963"/>
          </a:xfrm>
          <a:prstGeom prst="rect">
            <a:avLst/>
          </a:prstGeom>
        </p:spPr>
      </p:pic>
    </p:spTree>
    <p:extLst>
      <p:ext uri="{BB962C8B-B14F-4D97-AF65-F5344CB8AC3E}">
        <p14:creationId xmlns:p14="http://schemas.microsoft.com/office/powerpoint/2010/main" val="332697805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251520" y="836712"/>
            <a:ext cx="7918648" cy="6192688"/>
          </a:xfrm>
        </p:spPr>
        <p:txBody>
          <a:bodyPr>
            <a:noAutofit/>
          </a:bodyPr>
          <a:lstStyle/>
          <a:p>
            <a:pPr lvl="0" algn="just" fontAlgn="base">
              <a:spcBef>
                <a:spcPct val="0"/>
              </a:spcBef>
              <a:spcAft>
                <a:spcPct val="0"/>
              </a:spcAft>
            </a:pPr>
            <a:r>
              <a:rPr lang="ru-RU" sz="1500" spc="-100" dirty="0" smtClean="0">
                <a:solidFill>
                  <a:schemeClr val="accent6">
                    <a:lumMod val="50000"/>
                  </a:schemeClr>
                </a:solidFill>
              </a:rPr>
              <a:t>  </a:t>
            </a:r>
            <a:r>
              <a:rPr lang="ru-RU" sz="1500" b="1" spc="-100" dirty="0" smtClean="0">
                <a:solidFill>
                  <a:schemeClr val="accent6">
                    <a:lumMod val="50000"/>
                  </a:schemeClr>
                </a:solidFill>
                <a:latin typeface="Times New Roman" panose="02020603050405020304" pitchFamily="18" charset="0"/>
                <a:cs typeface="Times New Roman" panose="02020603050405020304" pitchFamily="18" charset="0"/>
              </a:rPr>
              <a:t>Бюджет</a:t>
            </a:r>
            <a:r>
              <a:rPr lang="ru-RU" sz="1500" spc="-100" dirty="0" smtClean="0">
                <a:solidFill>
                  <a:schemeClr val="accent6">
                    <a:lumMod val="50000"/>
                  </a:schemeClr>
                </a:solidFill>
                <a:latin typeface="Times New Roman" panose="02020603050405020304" pitchFamily="18" charset="0"/>
                <a:cs typeface="Times New Roman" panose="02020603050405020304" pitchFamily="18" charset="0"/>
              </a:rPr>
              <a:t> – форма образования и расходования денежных средств, предназначенных для финансового обеспечения задач и функций местного самоуправления.</a:t>
            </a:r>
          </a:p>
          <a:p>
            <a:pPr lvl="0" algn="just" fontAlgn="base">
              <a:spcBef>
                <a:spcPct val="0"/>
              </a:spcBef>
              <a:spcAft>
                <a:spcPct val="0"/>
              </a:spcAft>
            </a:pPr>
            <a:r>
              <a:rPr lang="ru-RU" sz="1500" b="1" spc="-100" dirty="0" smtClean="0">
                <a:solidFill>
                  <a:schemeClr val="accent6">
                    <a:lumMod val="50000"/>
                  </a:schemeClr>
                </a:solidFill>
                <a:latin typeface="Times New Roman" panose="02020603050405020304" pitchFamily="18" charset="0"/>
                <a:cs typeface="Times New Roman" panose="02020603050405020304" pitchFamily="18" charset="0"/>
              </a:rPr>
              <a:t>Доходы бюджета  </a:t>
            </a:r>
            <a:r>
              <a:rPr lang="ru-RU" sz="1500" spc="-100" dirty="0" smtClean="0">
                <a:solidFill>
                  <a:schemeClr val="accent6">
                    <a:lumMod val="50000"/>
                  </a:schemeClr>
                </a:solidFill>
                <a:latin typeface="Times New Roman" panose="02020603050405020304" pitchFamily="18" charset="0"/>
                <a:cs typeface="Times New Roman" panose="02020603050405020304" pitchFamily="18" charset="0"/>
              </a:rPr>
              <a:t>– поступающие в бюджет денежные средства, в виде налоговых, неналоговых и безвозмездных поступлений.</a:t>
            </a:r>
          </a:p>
          <a:p>
            <a:pPr lvl="0" algn="just" fontAlgn="base">
              <a:spcBef>
                <a:spcPct val="0"/>
              </a:spcBef>
              <a:spcAft>
                <a:spcPct val="0"/>
              </a:spcAft>
            </a:pPr>
            <a:r>
              <a:rPr lang="ru-RU" sz="1500" b="1" spc="-100" dirty="0" smtClean="0">
                <a:solidFill>
                  <a:schemeClr val="accent6">
                    <a:lumMod val="50000"/>
                  </a:schemeClr>
                </a:solidFill>
                <a:latin typeface="Times New Roman" panose="02020603050405020304" pitchFamily="18" charset="0"/>
                <a:cs typeface="Times New Roman" panose="02020603050405020304" pitchFamily="18" charset="0"/>
              </a:rPr>
              <a:t>Расходы бюджета  </a:t>
            </a:r>
            <a:r>
              <a:rPr lang="ru-RU" sz="1500" spc="-100" dirty="0" smtClean="0">
                <a:solidFill>
                  <a:schemeClr val="accent6">
                    <a:lumMod val="50000"/>
                  </a:schemeClr>
                </a:solidFill>
                <a:latin typeface="Times New Roman" panose="02020603050405020304" pitchFamily="18" charset="0"/>
                <a:cs typeface="Times New Roman" panose="02020603050405020304" pitchFamily="18" charset="0"/>
              </a:rPr>
              <a:t>– денежные средства, направляемые на финансовое обеспечение задач и функций органов местного самоуправления.</a:t>
            </a:r>
          </a:p>
          <a:p>
            <a:pPr lvl="0" algn="just" fontAlgn="base">
              <a:spcBef>
                <a:spcPct val="0"/>
              </a:spcBef>
              <a:spcAft>
                <a:spcPct val="0"/>
              </a:spcAft>
            </a:pPr>
            <a:r>
              <a:rPr lang="ru-RU" sz="1500" b="1" spc="-100" dirty="0" smtClean="0">
                <a:solidFill>
                  <a:schemeClr val="accent6">
                    <a:lumMod val="50000"/>
                  </a:schemeClr>
                </a:solidFill>
                <a:latin typeface="Times New Roman" panose="02020603050405020304" pitchFamily="18" charset="0"/>
                <a:cs typeface="Times New Roman" panose="02020603050405020304" pitchFamily="18" charset="0"/>
              </a:rPr>
              <a:t>Дефицит бюджета </a:t>
            </a:r>
            <a:r>
              <a:rPr lang="ru-RU" sz="1500" spc="-100" dirty="0" smtClean="0">
                <a:solidFill>
                  <a:schemeClr val="accent6">
                    <a:lumMod val="50000"/>
                  </a:schemeClr>
                </a:solidFill>
                <a:latin typeface="Times New Roman" panose="02020603050405020304" pitchFamily="18" charset="0"/>
                <a:cs typeface="Times New Roman" panose="02020603050405020304" pitchFamily="18" charset="0"/>
              </a:rPr>
              <a:t>– превышение расходов бюджета над его доходами (-).</a:t>
            </a:r>
          </a:p>
          <a:p>
            <a:pPr lvl="0" algn="just" fontAlgn="base">
              <a:spcBef>
                <a:spcPct val="0"/>
              </a:spcBef>
              <a:spcAft>
                <a:spcPct val="0"/>
              </a:spcAft>
            </a:pPr>
            <a:r>
              <a:rPr lang="ru-RU" sz="1500" b="1" spc="-100" dirty="0" smtClean="0">
                <a:solidFill>
                  <a:schemeClr val="accent6">
                    <a:lumMod val="50000"/>
                  </a:schemeClr>
                </a:solidFill>
                <a:latin typeface="Times New Roman" panose="02020603050405020304" pitchFamily="18" charset="0"/>
                <a:cs typeface="Times New Roman" panose="02020603050405020304" pitchFamily="18" charset="0"/>
              </a:rPr>
              <a:t>Профицит бюджета </a:t>
            </a:r>
            <a:r>
              <a:rPr lang="ru-RU" sz="1500" spc="-100" dirty="0" smtClean="0">
                <a:solidFill>
                  <a:schemeClr val="accent6">
                    <a:lumMod val="50000"/>
                  </a:schemeClr>
                </a:solidFill>
                <a:latin typeface="Times New Roman" panose="02020603050405020304" pitchFamily="18" charset="0"/>
                <a:cs typeface="Times New Roman" panose="02020603050405020304" pitchFamily="18" charset="0"/>
              </a:rPr>
              <a:t>–превышение доходов бюджета над его расходами (+).</a:t>
            </a:r>
          </a:p>
          <a:p>
            <a:pPr lvl="0" algn="just" fontAlgn="base">
              <a:spcBef>
                <a:spcPct val="0"/>
              </a:spcBef>
              <a:spcAft>
                <a:spcPct val="0"/>
              </a:spcAft>
            </a:pPr>
            <a:r>
              <a:rPr lang="ru-RU" sz="1500" b="1" dirty="0">
                <a:solidFill>
                  <a:schemeClr val="tx1"/>
                </a:solidFill>
                <a:latin typeface="Times New Roman" panose="02020603050405020304" pitchFamily="18" charset="0"/>
                <a:cs typeface="Times New Roman" panose="02020603050405020304" pitchFamily="18" charset="0"/>
              </a:rPr>
              <a:t>Налоги</a:t>
            </a:r>
            <a:r>
              <a:rPr lang="ru-RU" sz="1500" dirty="0">
                <a:latin typeface="Times New Roman" panose="02020603050405020304" pitchFamily="18" charset="0"/>
                <a:cs typeface="Times New Roman" panose="02020603050405020304" pitchFamily="18" charset="0"/>
              </a:rPr>
              <a:t> – </a:t>
            </a:r>
            <a:r>
              <a:rPr lang="ru-RU" sz="1500" dirty="0">
                <a:solidFill>
                  <a:schemeClr val="tx1"/>
                </a:solidFill>
                <a:latin typeface="Times New Roman" panose="02020603050405020304" pitchFamily="18" charset="0"/>
                <a:cs typeface="Times New Roman" panose="02020603050405020304" pitchFamily="18" charset="0"/>
              </a:rPr>
              <a:t>часть доходов граждан и организаций, которые они обязаны заплатить </a:t>
            </a:r>
            <a:r>
              <a:rPr lang="ru-RU" sz="1500" dirty="0" smtClean="0">
                <a:solidFill>
                  <a:schemeClr val="tx1"/>
                </a:solidFill>
                <a:latin typeface="Times New Roman" panose="02020603050405020304" pitchFamily="18" charset="0"/>
                <a:cs typeface="Times New Roman" panose="02020603050405020304" pitchFamily="18" charset="0"/>
              </a:rPr>
              <a:t>государству</a:t>
            </a:r>
          </a:p>
          <a:p>
            <a:pPr lvl="0" algn="just" fontAlgn="base">
              <a:spcBef>
                <a:spcPct val="0"/>
              </a:spcBef>
              <a:spcAft>
                <a:spcPct val="0"/>
              </a:spcAft>
            </a:pPr>
            <a:r>
              <a:rPr lang="ru-RU" sz="1500" b="1" dirty="0">
                <a:solidFill>
                  <a:schemeClr val="tx1"/>
                </a:solidFill>
                <a:latin typeface="Times New Roman" panose="02020603050405020304" pitchFamily="18" charset="0"/>
                <a:cs typeface="Times New Roman" panose="02020603050405020304" pitchFamily="18" charset="0"/>
              </a:rPr>
              <a:t>Неналоговые доходы </a:t>
            </a:r>
            <a:r>
              <a:rPr lang="ru-RU" sz="1500" dirty="0">
                <a:solidFill>
                  <a:schemeClr val="tx1"/>
                </a:solidFill>
                <a:latin typeface="Times New Roman" panose="02020603050405020304" pitchFamily="18" charset="0"/>
                <a:cs typeface="Times New Roman" panose="02020603050405020304" pitchFamily="18" charset="0"/>
              </a:rPr>
              <a:t>– платежи в виде штрафов, санкций за нарушение законодательства, платежи за пользование имуществом государства, средства самообложения </a:t>
            </a:r>
            <a:r>
              <a:rPr lang="ru-RU" sz="1500" dirty="0" smtClean="0">
                <a:solidFill>
                  <a:schemeClr val="tx1"/>
                </a:solidFill>
                <a:latin typeface="Times New Roman" panose="02020603050405020304" pitchFamily="18" charset="0"/>
                <a:cs typeface="Times New Roman" panose="02020603050405020304" pitchFamily="18" charset="0"/>
              </a:rPr>
              <a:t>граждан</a:t>
            </a:r>
          </a:p>
          <a:p>
            <a:pPr lvl="0" algn="just" fontAlgn="base">
              <a:spcBef>
                <a:spcPct val="0"/>
              </a:spcBef>
              <a:spcAft>
                <a:spcPct val="0"/>
              </a:spcAft>
            </a:pPr>
            <a:r>
              <a:rPr lang="ru-RU" sz="1500" b="1" dirty="0">
                <a:solidFill>
                  <a:schemeClr val="tx1"/>
                </a:solidFill>
                <a:latin typeface="Times New Roman" panose="02020603050405020304" pitchFamily="18" charset="0"/>
                <a:cs typeface="Times New Roman" panose="02020603050405020304" pitchFamily="18" charset="0"/>
              </a:rPr>
              <a:t>Безвозмездные поступления </a:t>
            </a:r>
            <a:r>
              <a:rPr lang="ru-RU" sz="1500" dirty="0">
                <a:solidFill>
                  <a:schemeClr val="tx1"/>
                </a:solidFill>
                <a:latin typeface="Times New Roman" panose="02020603050405020304" pitchFamily="18" charset="0"/>
                <a:cs typeface="Times New Roman" panose="02020603050405020304" pitchFamily="18" charset="0"/>
              </a:rPr>
              <a:t>– средства, которые поступают в бюджет безвозмездно (денежные средства, поступающие из вышестоящего бюджета, а также безвозмездные перечисления от физических и юридических лиц)</a:t>
            </a:r>
            <a:endParaRPr lang="ru-RU" sz="1500" spc="-100" dirty="0" smtClean="0">
              <a:solidFill>
                <a:schemeClr val="tx1"/>
              </a:solidFill>
              <a:latin typeface="Times New Roman" panose="02020603050405020304" pitchFamily="18" charset="0"/>
              <a:cs typeface="Times New Roman" panose="02020603050405020304" pitchFamily="18" charset="0"/>
            </a:endParaRPr>
          </a:p>
          <a:p>
            <a:pPr lvl="0" algn="just" fontAlgn="base">
              <a:spcBef>
                <a:spcPct val="0"/>
              </a:spcBef>
              <a:spcAft>
                <a:spcPct val="0"/>
              </a:spcAft>
            </a:pPr>
            <a:r>
              <a:rPr lang="ru-RU" sz="1500" b="1" spc="-100" dirty="0" smtClean="0">
                <a:solidFill>
                  <a:schemeClr val="accent6">
                    <a:lumMod val="50000"/>
                  </a:schemeClr>
                </a:solidFill>
                <a:latin typeface="Times New Roman" panose="02020603050405020304" pitchFamily="18" charset="0"/>
                <a:cs typeface="Times New Roman" panose="02020603050405020304" pitchFamily="18" charset="0"/>
              </a:rPr>
              <a:t>Межбюджетные трансферты </a:t>
            </a:r>
            <a:r>
              <a:rPr lang="ru-RU" sz="1500" spc="-100" dirty="0" smtClean="0">
                <a:solidFill>
                  <a:schemeClr val="accent6">
                    <a:lumMod val="50000"/>
                  </a:schemeClr>
                </a:solidFill>
                <a:latin typeface="Times New Roman" panose="02020603050405020304" pitchFamily="18" charset="0"/>
                <a:cs typeface="Times New Roman" panose="02020603050405020304" pitchFamily="18" charset="0"/>
              </a:rPr>
              <a:t>– средства, предоставляемые одним бюджетом бюджетной системы Российской Федерации другому бюджету бюджетной системы Российской Федерации. Виды межбюджетных трансфертов: </a:t>
            </a:r>
          </a:p>
          <a:p>
            <a:pPr lvl="0" algn="just" fontAlgn="base">
              <a:spcBef>
                <a:spcPct val="0"/>
              </a:spcBef>
              <a:spcAft>
                <a:spcPct val="0"/>
              </a:spcAft>
            </a:pPr>
            <a:r>
              <a:rPr lang="ru-RU" sz="1500" b="1" spc="-100" dirty="0" smtClean="0">
                <a:solidFill>
                  <a:schemeClr val="accent6">
                    <a:lumMod val="50000"/>
                  </a:schemeClr>
                </a:solidFill>
                <a:latin typeface="Times New Roman" panose="02020603050405020304" pitchFamily="18" charset="0"/>
                <a:cs typeface="Times New Roman" panose="02020603050405020304" pitchFamily="18" charset="0"/>
              </a:rPr>
              <a:t>Субвенция</a:t>
            </a:r>
            <a:r>
              <a:rPr lang="ru-RU" sz="1500" spc="-100" dirty="0" smtClean="0">
                <a:solidFill>
                  <a:schemeClr val="accent6">
                    <a:lumMod val="50000"/>
                  </a:schemeClr>
                </a:solidFill>
                <a:latin typeface="Times New Roman" panose="02020603050405020304" pitchFamily="18" charset="0"/>
                <a:cs typeface="Times New Roman" panose="02020603050405020304" pitchFamily="18" charset="0"/>
              </a:rPr>
              <a:t> – средства, предоставляемые одним бюджетом бюджетной системы Российской Федерации другому бюджету бюджетной системы Российской Федерации в целях обеспечения обязанностей по выполнению переданных полномочий.</a:t>
            </a:r>
          </a:p>
          <a:p>
            <a:pPr lvl="0" algn="just" fontAlgn="base">
              <a:spcBef>
                <a:spcPct val="0"/>
              </a:spcBef>
              <a:spcAft>
                <a:spcPct val="0"/>
              </a:spcAft>
            </a:pPr>
            <a:r>
              <a:rPr lang="ru-RU" sz="1500" b="1" spc="-100" dirty="0" smtClean="0">
                <a:solidFill>
                  <a:schemeClr val="accent6">
                    <a:lumMod val="50000"/>
                  </a:schemeClr>
                </a:solidFill>
                <a:latin typeface="Times New Roman" panose="02020603050405020304" pitchFamily="18" charset="0"/>
                <a:cs typeface="Times New Roman" panose="02020603050405020304" pitchFamily="18" charset="0"/>
              </a:rPr>
              <a:t>Субсидия</a:t>
            </a:r>
            <a:r>
              <a:rPr lang="ru-RU" sz="1500" spc="-100" dirty="0" smtClean="0">
                <a:solidFill>
                  <a:schemeClr val="accent6">
                    <a:lumMod val="50000"/>
                  </a:schemeClr>
                </a:solidFill>
                <a:latin typeface="Times New Roman" panose="02020603050405020304" pitchFamily="18" charset="0"/>
                <a:cs typeface="Times New Roman" panose="02020603050405020304" pitchFamily="18" charset="0"/>
              </a:rPr>
              <a:t> – средства, предоставляемые одним бюджетом бюджетной системы Российской Федерации другому бюджету бюджетной системы Российской Федерации в целях исполнения обязанностей по решению вопросов местного значения. </a:t>
            </a:r>
          </a:p>
          <a:p>
            <a:pPr lvl="0" algn="just" fontAlgn="base">
              <a:spcBef>
                <a:spcPct val="0"/>
              </a:spcBef>
              <a:spcAft>
                <a:spcPct val="0"/>
              </a:spcAft>
            </a:pPr>
            <a:r>
              <a:rPr lang="ru-RU" sz="1500" b="1" spc="-100" dirty="0" smtClean="0">
                <a:solidFill>
                  <a:schemeClr val="accent6">
                    <a:lumMod val="50000"/>
                  </a:schemeClr>
                </a:solidFill>
                <a:latin typeface="Times New Roman" panose="02020603050405020304" pitchFamily="18" charset="0"/>
                <a:cs typeface="Times New Roman" panose="02020603050405020304" pitchFamily="18" charset="0"/>
              </a:rPr>
              <a:t>Дотация</a:t>
            </a:r>
            <a:r>
              <a:rPr lang="ru-RU" sz="1500" spc="-100" dirty="0" smtClean="0">
                <a:solidFill>
                  <a:schemeClr val="accent6">
                    <a:lumMod val="50000"/>
                  </a:schemeClr>
                </a:solidFill>
                <a:latin typeface="Times New Roman" panose="02020603050405020304" pitchFamily="18" charset="0"/>
                <a:cs typeface="Times New Roman" panose="02020603050405020304" pitchFamily="18" charset="0"/>
              </a:rPr>
              <a:t> – средства, предоставляемые одним бюджетом бюджетной системы Российской Федерации другому бюджету бюджетной системы Российской Федерации в целях выравнивания финансовых возможностей для решения вопросов местного значения.</a:t>
            </a:r>
          </a:p>
          <a:p>
            <a:pPr algn="ctr"/>
            <a:endParaRPr lang="ru-RU" sz="2500" dirty="0" smtClean="0">
              <a:solidFill>
                <a:schemeClr val="accent6">
                  <a:lumMod val="50000"/>
                </a:schemeClr>
              </a:solidFill>
            </a:endParaRPr>
          </a:p>
          <a:p>
            <a:pPr algn="ctr"/>
            <a:endParaRPr lang="ru-RU" sz="1400" i="1" dirty="0" smtClean="0">
              <a:solidFill>
                <a:schemeClr val="accent6">
                  <a:lumMod val="50000"/>
                </a:schemeClr>
              </a:solidFill>
            </a:endParaRPr>
          </a:p>
          <a:p>
            <a:pPr algn="ctr"/>
            <a:endParaRPr lang="ru-RU" sz="1400" i="1" dirty="0">
              <a:solidFill>
                <a:schemeClr val="accent6">
                  <a:lumMod val="50000"/>
                </a:schemeClr>
              </a:solidFill>
            </a:endParaRPr>
          </a:p>
          <a:p>
            <a:pPr algn="ctr"/>
            <a:endParaRPr lang="ru-RU" sz="1400" i="1" dirty="0" smtClean="0">
              <a:solidFill>
                <a:schemeClr val="accent6">
                  <a:lumMod val="50000"/>
                </a:schemeClr>
              </a:solidFill>
            </a:endParaRPr>
          </a:p>
          <a:p>
            <a:pPr algn="ctr"/>
            <a:endParaRPr lang="ru-RU" sz="1400" i="1" dirty="0">
              <a:solidFill>
                <a:schemeClr val="accent6">
                  <a:lumMod val="50000"/>
                </a:schemeClr>
              </a:solidFill>
            </a:endParaRPr>
          </a:p>
          <a:p>
            <a:pPr algn="ctr"/>
            <a:endParaRPr lang="ru-RU" sz="1400" i="1" dirty="0" smtClean="0">
              <a:solidFill>
                <a:schemeClr val="accent6">
                  <a:lumMod val="50000"/>
                </a:schemeClr>
              </a:solidFill>
            </a:endParaRPr>
          </a:p>
        </p:txBody>
      </p:sp>
      <p:sp>
        <p:nvSpPr>
          <p:cNvPr id="5" name="Заголовок 1"/>
          <p:cNvSpPr txBox="1">
            <a:spLocks/>
          </p:cNvSpPr>
          <p:nvPr/>
        </p:nvSpPr>
        <p:spPr>
          <a:xfrm>
            <a:off x="0" y="1"/>
            <a:ext cx="8460432" cy="1628800"/>
          </a:xfrm>
          <a:prstGeom prst="rect">
            <a:avLst/>
          </a:prstGeom>
        </p:spPr>
        <p:txBody>
          <a:bodyPr vert="horz" lIns="91440" tIns="45720" rIns="91440" bIns="45720" rtlCol="0" anchor="b">
            <a:noAutofit/>
          </a:bodyPr>
          <a:lstStyle>
            <a:lvl1pPr algn="l" defTabSz="914400" rtl="0" eaLnBrk="1" latinLnBrk="0" hangingPunct="1">
              <a:spcBef>
                <a:spcPct val="0"/>
              </a:spcBef>
              <a:buNone/>
              <a:defRPr sz="6600" kern="1200" cap="none" spc="-100" baseline="0">
                <a:ln>
                  <a:noFill/>
                </a:ln>
                <a:solidFill>
                  <a:schemeClr val="tx2"/>
                </a:solidFill>
                <a:effectLst/>
                <a:latin typeface="+mj-lt"/>
                <a:ea typeface="+mj-ea"/>
                <a:cs typeface="+mj-cs"/>
              </a:defRPr>
            </a:lvl1pPr>
          </a:lstStyle>
          <a:p>
            <a:endParaRPr lang="ru-RU" dirty="0"/>
          </a:p>
        </p:txBody>
      </p:sp>
      <p:sp>
        <p:nvSpPr>
          <p:cNvPr id="6" name="Заголовок 5"/>
          <p:cNvSpPr>
            <a:spLocks noGrp="1"/>
          </p:cNvSpPr>
          <p:nvPr>
            <p:ph type="ctrTitle"/>
          </p:nvPr>
        </p:nvSpPr>
        <p:spPr>
          <a:xfrm>
            <a:off x="1008620" y="143637"/>
            <a:ext cx="6973516" cy="396043"/>
          </a:xfrm>
        </p:spPr>
        <p:txBody>
          <a:bodyPr/>
          <a:lstStyle/>
          <a:p>
            <a:pPr algn="ctr"/>
            <a:r>
              <a:rPr lang="ru-RU" sz="1800" b="1" dirty="0" smtClean="0">
                <a:solidFill>
                  <a:schemeClr val="tx1"/>
                </a:solidFill>
                <a:latin typeface="+mn-lt"/>
              </a:rPr>
              <a:t>Основные </a:t>
            </a:r>
            <a:r>
              <a:rPr lang="ru-RU" sz="1800" b="1" dirty="0">
                <a:solidFill>
                  <a:schemeClr val="tx1"/>
                </a:solidFill>
                <a:latin typeface="+mn-lt"/>
              </a:rPr>
              <a:t>понятия о бюджете</a:t>
            </a:r>
            <a:endParaRPr lang="ru-RU" sz="1800" b="1" dirty="0">
              <a:solidFill>
                <a:schemeClr val="tx1"/>
              </a:solidFill>
              <a:latin typeface="+mn-lt"/>
              <a:ea typeface="+mn-ea"/>
              <a:cs typeface="+mn-cs"/>
            </a:endParaRPr>
          </a:p>
        </p:txBody>
      </p:sp>
      <p:sp>
        <p:nvSpPr>
          <p:cNvPr id="8" name="Заголовок 1"/>
          <p:cNvSpPr txBox="1">
            <a:spLocks/>
          </p:cNvSpPr>
          <p:nvPr/>
        </p:nvSpPr>
        <p:spPr>
          <a:xfrm>
            <a:off x="458316" y="116632"/>
            <a:ext cx="8074124" cy="2808312"/>
          </a:xfrm>
          <a:prstGeom prst="rect">
            <a:avLst/>
          </a:prstGeom>
        </p:spPr>
        <p:txBody>
          <a:bodyPr vert="horz" lIns="91440" tIns="45720" rIns="91440" bIns="45720" rtlCol="0" anchor="b">
            <a:noAutofit/>
          </a:bodyPr>
          <a:lstStyle>
            <a:lvl1pPr algn="l" defTabSz="914400" rtl="0" eaLnBrk="1" latinLnBrk="0" hangingPunct="1">
              <a:spcBef>
                <a:spcPct val="0"/>
              </a:spcBef>
              <a:buNone/>
              <a:defRPr sz="6600" kern="1200" cap="none" spc="-100" baseline="0">
                <a:ln>
                  <a:noFill/>
                </a:ln>
                <a:solidFill>
                  <a:schemeClr val="tx2"/>
                </a:solidFill>
                <a:effectLst/>
                <a:latin typeface="+mj-lt"/>
                <a:ea typeface="+mj-ea"/>
                <a:cs typeface="+mj-cs"/>
              </a:defRPr>
            </a:lvl1pPr>
          </a:lstStyle>
          <a:p>
            <a:endParaRPr lang="ru-RU" dirty="0"/>
          </a:p>
        </p:txBody>
      </p:sp>
      <p:pic>
        <p:nvPicPr>
          <p:cNvPr id="7" name="Содержимое 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a:xfrm>
            <a:off x="304592" y="106727"/>
            <a:ext cx="578400" cy="531963"/>
          </a:xfrm>
          <a:prstGeom prst="rect">
            <a:avLst/>
          </a:prstGeom>
        </p:spPr>
      </p:pic>
    </p:spTree>
    <p:extLst>
      <p:ext uri="{BB962C8B-B14F-4D97-AF65-F5344CB8AC3E}">
        <p14:creationId xmlns:p14="http://schemas.microsoft.com/office/powerpoint/2010/main" val="91098784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11560" y="1658181"/>
            <a:ext cx="7486600" cy="4248472"/>
          </a:xfrm>
        </p:spPr>
        <p:txBody>
          <a:bodyPr>
            <a:noAutofit/>
          </a:bodyPr>
          <a:lstStyle/>
          <a:p>
            <a:pPr algn="ctr"/>
            <a:endParaRPr lang="ru-RU" sz="2500" dirty="0" smtClean="0">
              <a:solidFill>
                <a:schemeClr val="accent6">
                  <a:lumMod val="50000"/>
                </a:schemeClr>
              </a:solidFill>
            </a:endParaRPr>
          </a:p>
          <a:p>
            <a:pPr algn="ctr"/>
            <a:endParaRPr lang="ru-RU" sz="1400" i="1" dirty="0" smtClean="0">
              <a:solidFill>
                <a:schemeClr val="accent6">
                  <a:lumMod val="50000"/>
                </a:schemeClr>
              </a:solidFill>
            </a:endParaRPr>
          </a:p>
          <a:p>
            <a:pPr algn="ctr"/>
            <a:endParaRPr lang="ru-RU" sz="1400" i="1" dirty="0">
              <a:solidFill>
                <a:schemeClr val="accent6">
                  <a:lumMod val="50000"/>
                </a:schemeClr>
              </a:solidFill>
            </a:endParaRPr>
          </a:p>
          <a:p>
            <a:pPr algn="ctr"/>
            <a:endParaRPr lang="ru-RU" sz="1400" i="1" dirty="0" smtClean="0">
              <a:solidFill>
                <a:schemeClr val="accent6">
                  <a:lumMod val="50000"/>
                </a:schemeClr>
              </a:solidFill>
            </a:endParaRPr>
          </a:p>
          <a:p>
            <a:pPr algn="ctr"/>
            <a:endParaRPr lang="ru-RU" sz="1400" i="1" dirty="0">
              <a:solidFill>
                <a:schemeClr val="accent6">
                  <a:lumMod val="50000"/>
                </a:schemeClr>
              </a:solidFill>
            </a:endParaRPr>
          </a:p>
          <a:p>
            <a:pPr algn="ctr"/>
            <a:endParaRPr lang="ru-RU" sz="1400" i="1" dirty="0" smtClean="0">
              <a:solidFill>
                <a:schemeClr val="accent6">
                  <a:lumMod val="50000"/>
                </a:schemeClr>
              </a:solidFill>
            </a:endParaRPr>
          </a:p>
        </p:txBody>
      </p:sp>
      <p:sp>
        <p:nvSpPr>
          <p:cNvPr id="5" name="Заголовок 1"/>
          <p:cNvSpPr txBox="1">
            <a:spLocks/>
          </p:cNvSpPr>
          <p:nvPr/>
        </p:nvSpPr>
        <p:spPr>
          <a:xfrm>
            <a:off x="0" y="1"/>
            <a:ext cx="8460432" cy="1628800"/>
          </a:xfrm>
          <a:prstGeom prst="rect">
            <a:avLst/>
          </a:prstGeom>
        </p:spPr>
        <p:txBody>
          <a:bodyPr vert="horz" lIns="91440" tIns="45720" rIns="91440" bIns="45720" rtlCol="0" anchor="b">
            <a:noAutofit/>
          </a:bodyPr>
          <a:lstStyle>
            <a:lvl1pPr algn="l" defTabSz="914400" rtl="0" eaLnBrk="1" latinLnBrk="0" hangingPunct="1">
              <a:spcBef>
                <a:spcPct val="0"/>
              </a:spcBef>
              <a:buNone/>
              <a:defRPr sz="6600" kern="1200" cap="none" spc="-100" baseline="0">
                <a:ln>
                  <a:noFill/>
                </a:ln>
                <a:solidFill>
                  <a:schemeClr val="tx2"/>
                </a:solidFill>
                <a:effectLst/>
                <a:latin typeface="+mj-lt"/>
                <a:ea typeface="+mj-ea"/>
                <a:cs typeface="+mj-cs"/>
              </a:defRPr>
            </a:lvl1pPr>
          </a:lstStyle>
          <a:p>
            <a:endParaRPr lang="ru-RU" dirty="0"/>
          </a:p>
        </p:txBody>
      </p:sp>
      <p:sp>
        <p:nvSpPr>
          <p:cNvPr id="6" name="Заголовок 5"/>
          <p:cNvSpPr>
            <a:spLocks noGrp="1"/>
          </p:cNvSpPr>
          <p:nvPr>
            <p:ph type="ctrTitle"/>
          </p:nvPr>
        </p:nvSpPr>
        <p:spPr>
          <a:xfrm>
            <a:off x="1187624" y="12795"/>
            <a:ext cx="6444070" cy="535885"/>
          </a:xfrm>
        </p:spPr>
        <p:txBody>
          <a:bodyPr/>
          <a:lstStyle/>
          <a:p>
            <a:pPr algn="ctr"/>
            <a:r>
              <a:rPr lang="ru-RU" sz="2400" b="1" dirty="0" smtClean="0">
                <a:solidFill>
                  <a:schemeClr val="accent6">
                    <a:lumMod val="50000"/>
                  </a:schemeClr>
                </a:solidFill>
                <a:latin typeface="+mn-lt"/>
                <a:ea typeface="+mn-ea"/>
                <a:cs typeface="+mn-cs"/>
              </a:rPr>
              <a:t>Основные направления деятельности</a:t>
            </a:r>
            <a:endParaRPr lang="ru-RU" sz="2400" b="1" dirty="0">
              <a:solidFill>
                <a:schemeClr val="accent6">
                  <a:lumMod val="50000"/>
                </a:schemeClr>
              </a:solidFill>
              <a:latin typeface="+mn-lt"/>
              <a:ea typeface="+mn-ea"/>
              <a:cs typeface="+mn-cs"/>
            </a:endParaRPr>
          </a:p>
        </p:txBody>
      </p:sp>
      <p:sp>
        <p:nvSpPr>
          <p:cNvPr id="8" name="Заголовок 1"/>
          <p:cNvSpPr txBox="1">
            <a:spLocks/>
          </p:cNvSpPr>
          <p:nvPr/>
        </p:nvSpPr>
        <p:spPr>
          <a:xfrm>
            <a:off x="366215" y="1230941"/>
            <a:ext cx="8074124" cy="2808312"/>
          </a:xfrm>
          <a:prstGeom prst="rect">
            <a:avLst/>
          </a:prstGeom>
        </p:spPr>
        <p:txBody>
          <a:bodyPr vert="horz" lIns="91440" tIns="45720" rIns="91440" bIns="45720" rtlCol="0" anchor="b">
            <a:noAutofit/>
          </a:bodyPr>
          <a:lstStyle>
            <a:lvl1pPr algn="l" defTabSz="914400" rtl="0" eaLnBrk="1" latinLnBrk="0" hangingPunct="1">
              <a:spcBef>
                <a:spcPct val="0"/>
              </a:spcBef>
              <a:buNone/>
              <a:defRPr sz="6600" kern="1200" cap="none" spc="-100" baseline="0">
                <a:ln>
                  <a:noFill/>
                </a:ln>
                <a:solidFill>
                  <a:schemeClr val="tx2"/>
                </a:solidFill>
                <a:effectLst/>
                <a:latin typeface="+mj-lt"/>
                <a:ea typeface="+mj-ea"/>
                <a:cs typeface="+mj-cs"/>
              </a:defRPr>
            </a:lvl1pPr>
          </a:lstStyle>
          <a:p>
            <a:endParaRPr lang="ru-RU" dirty="0"/>
          </a:p>
        </p:txBody>
      </p:sp>
      <p:sp>
        <p:nvSpPr>
          <p:cNvPr id="7" name="Прямоугольник 6"/>
          <p:cNvSpPr/>
          <p:nvPr/>
        </p:nvSpPr>
        <p:spPr>
          <a:xfrm>
            <a:off x="467544" y="561474"/>
            <a:ext cx="7780362" cy="6694140"/>
          </a:xfrm>
          <a:prstGeom prst="rect">
            <a:avLst/>
          </a:prstGeom>
        </p:spPr>
        <p:txBody>
          <a:bodyPr wrap="square">
            <a:spAutoFit/>
          </a:bodyPr>
          <a:lstStyle/>
          <a:p>
            <a:pPr algn="ctr"/>
            <a:r>
              <a:rPr lang="ru-RU" dirty="0" smtClean="0">
                <a:latin typeface="Times New Roman" panose="02020603050405020304" pitchFamily="18" charset="0"/>
                <a:cs typeface="Times New Roman" panose="02020603050405020304" pitchFamily="18" charset="0"/>
              </a:rPr>
              <a:t>      </a:t>
            </a:r>
            <a:r>
              <a:rPr lang="ru-RU" sz="1500" dirty="0" smtClean="0">
                <a:latin typeface="Times New Roman" panose="02020603050405020304" pitchFamily="18" charset="0"/>
                <a:cs typeface="Times New Roman" panose="02020603050405020304" pitchFamily="18" charset="0"/>
              </a:rPr>
              <a:t>Основными направлениями </a:t>
            </a:r>
            <a:r>
              <a:rPr lang="ru-RU" sz="1500" dirty="0">
                <a:latin typeface="Times New Roman" panose="02020603050405020304" pitchFamily="18" charset="0"/>
                <a:cs typeface="Times New Roman" panose="02020603050405020304" pitchFamily="18" charset="0"/>
              </a:rPr>
              <a:t>деятельности органов местного самоуправления МО</a:t>
            </a:r>
          </a:p>
          <a:p>
            <a:r>
              <a:rPr lang="ru-RU" sz="1500" dirty="0">
                <a:latin typeface="Times New Roman" panose="02020603050405020304" pitchFamily="18" charset="0"/>
                <a:cs typeface="Times New Roman" panose="02020603050405020304" pitchFamily="18" charset="0"/>
              </a:rPr>
              <a:t>МО </a:t>
            </a:r>
            <a:r>
              <a:rPr lang="ru-RU" sz="1500" dirty="0" err="1">
                <a:latin typeface="Times New Roman" panose="02020603050405020304" pitchFamily="18" charset="0"/>
                <a:cs typeface="Times New Roman" panose="02020603050405020304" pitchFamily="18" charset="0"/>
              </a:rPr>
              <a:t>Ржевка</a:t>
            </a:r>
            <a:r>
              <a:rPr lang="ru-RU" sz="1500" dirty="0">
                <a:latin typeface="Times New Roman" panose="02020603050405020304" pitchFamily="18" charset="0"/>
                <a:cs typeface="Times New Roman" panose="02020603050405020304" pitchFamily="18" charset="0"/>
              </a:rPr>
              <a:t> являются</a:t>
            </a:r>
            <a:r>
              <a:rPr lang="ru-RU" dirty="0" smtClean="0"/>
              <a:t>:</a:t>
            </a:r>
          </a:p>
          <a:p>
            <a:pPr marL="285750" indent="-285750">
              <a:buFontTx/>
              <a:buChar char="-"/>
            </a:pPr>
            <a:r>
              <a:rPr lang="ru-RU" sz="1500" dirty="0" smtClean="0">
                <a:latin typeface="Times New Roman" panose="02020603050405020304" pitchFamily="18" charset="0"/>
                <a:cs typeface="Times New Roman" panose="02020603050405020304" pitchFamily="18" charset="0"/>
              </a:rPr>
              <a:t>решение </a:t>
            </a:r>
            <a:r>
              <a:rPr lang="ru-RU" sz="1500" dirty="0">
                <a:latin typeface="Times New Roman" panose="02020603050405020304" pitchFamily="18" charset="0"/>
                <a:cs typeface="Times New Roman" panose="02020603050405020304" pitchFamily="18" charset="0"/>
              </a:rPr>
              <a:t>общегосударственных вопросов</a:t>
            </a:r>
            <a:r>
              <a:rPr lang="ru-RU" dirty="0" smtClean="0"/>
              <a:t>;</a:t>
            </a:r>
          </a:p>
          <a:p>
            <a:pPr marL="285750" indent="-285750">
              <a:buFontTx/>
              <a:buChar char="-"/>
            </a:pPr>
            <a:r>
              <a:rPr lang="ru-RU" sz="1500" dirty="0">
                <a:latin typeface="Times New Roman" panose="02020603050405020304" pitchFamily="18" charset="0"/>
                <a:cs typeface="Times New Roman" panose="02020603050405020304" pitchFamily="18" charset="0"/>
              </a:rPr>
              <a:t>исполнение государственного полномочия по осуществлению деятельности </a:t>
            </a:r>
            <a:r>
              <a:rPr lang="ru-RU" sz="1500" dirty="0" smtClean="0">
                <a:latin typeface="Times New Roman" panose="02020603050405020304" pitchFamily="18" charset="0"/>
                <a:cs typeface="Times New Roman" panose="02020603050405020304" pitchFamily="18" charset="0"/>
              </a:rPr>
              <a:t>по опеке </a:t>
            </a:r>
            <a:r>
              <a:rPr lang="ru-RU" sz="1500" dirty="0">
                <a:latin typeface="Times New Roman" panose="02020603050405020304" pitchFamily="18" charset="0"/>
                <a:cs typeface="Times New Roman" panose="02020603050405020304" pitchFamily="18" charset="0"/>
              </a:rPr>
              <a:t>и попечительству</a:t>
            </a:r>
            <a:r>
              <a:rPr lang="ru-RU" sz="1500" dirty="0" smtClean="0">
                <a:latin typeface="Times New Roman" panose="02020603050405020304" pitchFamily="18" charset="0"/>
                <a:cs typeface="Times New Roman" panose="02020603050405020304" pitchFamily="18" charset="0"/>
              </a:rPr>
              <a:t>;</a:t>
            </a:r>
          </a:p>
          <a:p>
            <a:pPr marL="285750" indent="-285750">
              <a:buFontTx/>
              <a:buChar char="-"/>
            </a:pPr>
            <a:r>
              <a:rPr lang="ru-RU" sz="1500" dirty="0" smtClean="0">
                <a:latin typeface="Times New Roman" panose="02020603050405020304" pitchFamily="18" charset="0"/>
                <a:cs typeface="Times New Roman" panose="02020603050405020304" pitchFamily="18" charset="0"/>
              </a:rPr>
              <a:t>социальное </a:t>
            </a:r>
            <a:r>
              <a:rPr lang="ru-RU" sz="1500" dirty="0">
                <a:latin typeface="Times New Roman" panose="02020603050405020304" pitchFamily="18" charset="0"/>
                <a:cs typeface="Times New Roman" panose="02020603050405020304" pitchFamily="18" charset="0"/>
              </a:rPr>
              <a:t>обеспечение населения</a:t>
            </a:r>
            <a:r>
              <a:rPr lang="ru-RU" sz="1500" dirty="0" smtClean="0">
                <a:latin typeface="Times New Roman" panose="02020603050405020304" pitchFamily="18" charset="0"/>
                <a:cs typeface="Times New Roman" panose="02020603050405020304" pitchFamily="18" charset="0"/>
              </a:rPr>
              <a:t>;</a:t>
            </a:r>
          </a:p>
          <a:p>
            <a:pPr marL="285750" indent="-285750" algn="just">
              <a:buFontTx/>
              <a:buChar char="-"/>
            </a:pPr>
            <a:r>
              <a:rPr lang="ru-RU" sz="1500" dirty="0">
                <a:latin typeface="Times New Roman" panose="02020603050405020304" pitchFamily="18" charset="0"/>
                <a:cs typeface="Times New Roman" panose="02020603050405020304" pitchFamily="18" charset="0"/>
              </a:rPr>
              <a:t>осуществление благоустройства территории муниципального образования </a:t>
            </a:r>
            <a:r>
              <a:rPr lang="ru-RU" sz="1500" dirty="0" smtClean="0">
                <a:latin typeface="Times New Roman" panose="02020603050405020304" pitchFamily="18" charset="0"/>
                <a:cs typeface="Times New Roman" panose="02020603050405020304" pitchFamily="18" charset="0"/>
              </a:rPr>
              <a:t>в соответствии </a:t>
            </a:r>
            <a:r>
              <a:rPr lang="ru-RU" sz="1500" dirty="0">
                <a:latin typeface="Times New Roman" panose="02020603050405020304" pitchFamily="18" charset="0"/>
                <a:cs typeface="Times New Roman" panose="02020603050405020304" pitchFamily="18" charset="0"/>
              </a:rPr>
              <a:t>с законодательством Санкт-Петербурга</a:t>
            </a:r>
            <a:r>
              <a:rPr lang="ru-RU" sz="1500" dirty="0" smtClean="0">
                <a:latin typeface="Times New Roman" panose="02020603050405020304" pitchFamily="18" charset="0"/>
                <a:cs typeface="Times New Roman" panose="02020603050405020304" pitchFamily="18" charset="0"/>
              </a:rPr>
              <a:t>;</a:t>
            </a:r>
          </a:p>
          <a:p>
            <a:pPr marL="285750" indent="-285750" algn="just">
              <a:buFontTx/>
              <a:buChar char="-"/>
            </a:pPr>
            <a:r>
              <a:rPr lang="ru-RU" sz="1500" dirty="0">
                <a:latin typeface="Times New Roman" panose="02020603050405020304" pitchFamily="18" charset="0"/>
                <a:cs typeface="Times New Roman" panose="02020603050405020304" pitchFamily="18" charset="0"/>
              </a:rPr>
              <a:t>озеленение территории муниципального образования в соответствии </a:t>
            </a:r>
            <a:r>
              <a:rPr lang="ru-RU" sz="1500" dirty="0" smtClean="0">
                <a:latin typeface="Times New Roman" panose="02020603050405020304" pitchFamily="18" charset="0"/>
                <a:cs typeface="Times New Roman" panose="02020603050405020304" pitchFamily="18" charset="0"/>
              </a:rPr>
              <a:t>с законодательством </a:t>
            </a:r>
            <a:r>
              <a:rPr lang="ru-RU" sz="1500" dirty="0">
                <a:latin typeface="Times New Roman" panose="02020603050405020304" pitchFamily="18" charset="0"/>
                <a:cs typeface="Times New Roman" panose="02020603050405020304" pitchFamily="18" charset="0"/>
              </a:rPr>
              <a:t>Санкт-Петербурга</a:t>
            </a:r>
            <a:r>
              <a:rPr lang="ru-RU" sz="1500" dirty="0" smtClean="0">
                <a:latin typeface="Times New Roman" panose="02020603050405020304" pitchFamily="18" charset="0"/>
                <a:cs typeface="Times New Roman" panose="02020603050405020304" pitchFamily="18" charset="0"/>
              </a:rPr>
              <a:t>;</a:t>
            </a:r>
          </a:p>
          <a:p>
            <a:pPr marL="285750" indent="-285750" algn="just">
              <a:buFontTx/>
              <a:buChar char="-"/>
            </a:pPr>
            <a:r>
              <a:rPr lang="ru-RU" sz="1500" dirty="0">
                <a:latin typeface="Times New Roman" panose="02020603050405020304" pitchFamily="18" charset="0"/>
                <a:cs typeface="Times New Roman" panose="02020603050405020304" pitchFamily="18" charset="0"/>
              </a:rPr>
              <a:t>проведение подготовки и обучения неработающего населения способам </a:t>
            </a:r>
            <a:r>
              <a:rPr lang="ru-RU" sz="1500" dirty="0" smtClean="0">
                <a:latin typeface="Times New Roman" panose="02020603050405020304" pitchFamily="18" charset="0"/>
                <a:cs typeface="Times New Roman" panose="02020603050405020304" pitchFamily="18" charset="0"/>
              </a:rPr>
              <a:t>защиты и </a:t>
            </a:r>
            <a:r>
              <a:rPr lang="ru-RU" sz="1500" dirty="0">
                <a:latin typeface="Times New Roman" panose="02020603050405020304" pitchFamily="18" charset="0"/>
                <a:cs typeface="Times New Roman" panose="02020603050405020304" pitchFamily="18" charset="0"/>
              </a:rPr>
              <a:t>действиям в чрезвычайных ситуациях</a:t>
            </a:r>
            <a:r>
              <a:rPr lang="ru-RU" sz="1500" dirty="0" smtClean="0">
                <a:latin typeface="Times New Roman" panose="02020603050405020304" pitchFamily="18" charset="0"/>
                <a:cs typeface="Times New Roman" panose="02020603050405020304" pitchFamily="18" charset="0"/>
              </a:rPr>
              <a:t>;</a:t>
            </a:r>
          </a:p>
          <a:p>
            <a:pPr marL="285750" indent="-285750" algn="just">
              <a:buFontTx/>
              <a:buChar char="-"/>
            </a:pPr>
            <a:r>
              <a:rPr lang="ru-RU" sz="1500" dirty="0">
                <a:latin typeface="Times New Roman" panose="02020603050405020304" pitchFamily="18" charset="0"/>
                <a:cs typeface="Times New Roman" panose="02020603050405020304" pitchFamily="18" charset="0"/>
              </a:rPr>
              <a:t>учреждение печатного средства массовой информации для </a:t>
            </a:r>
            <a:r>
              <a:rPr lang="ru-RU" sz="1500" dirty="0" smtClean="0">
                <a:latin typeface="Times New Roman" panose="02020603050405020304" pitchFamily="18" charset="0"/>
                <a:cs typeface="Times New Roman" panose="02020603050405020304" pitchFamily="18" charset="0"/>
              </a:rPr>
              <a:t>опубликования муниципальных </a:t>
            </a:r>
            <a:r>
              <a:rPr lang="ru-RU" sz="1500" dirty="0">
                <a:latin typeface="Times New Roman" panose="02020603050405020304" pitchFamily="18" charset="0"/>
                <a:cs typeface="Times New Roman" panose="02020603050405020304" pitchFamily="18" charset="0"/>
              </a:rPr>
              <a:t>правовых актов и иной официальной информации</a:t>
            </a:r>
            <a:r>
              <a:rPr lang="ru-RU" sz="1500" dirty="0" smtClean="0">
                <a:latin typeface="Times New Roman" panose="02020603050405020304" pitchFamily="18" charset="0"/>
                <a:cs typeface="Times New Roman" panose="02020603050405020304" pitchFamily="18" charset="0"/>
              </a:rPr>
              <a:t>;</a:t>
            </a:r>
          </a:p>
          <a:p>
            <a:pPr marL="285750" indent="-285750" algn="just">
              <a:buFontTx/>
              <a:buChar char="-"/>
            </a:pPr>
            <a:r>
              <a:rPr lang="ru-RU" sz="1500" dirty="0">
                <a:latin typeface="Times New Roman" panose="02020603050405020304" pitchFamily="18" charset="0"/>
                <a:cs typeface="Times New Roman" panose="02020603050405020304" pitchFamily="18" charset="0"/>
              </a:rPr>
              <a:t>формирование архивных фондов органов местного самоуправления</a:t>
            </a:r>
            <a:r>
              <a:rPr lang="ru-RU" sz="1500" dirty="0" smtClean="0">
                <a:latin typeface="Times New Roman" panose="02020603050405020304" pitchFamily="18" charset="0"/>
                <a:cs typeface="Times New Roman" panose="02020603050405020304" pitchFamily="18" charset="0"/>
              </a:rPr>
              <a:t>;</a:t>
            </a:r>
          </a:p>
          <a:p>
            <a:pPr marL="285750" indent="-285750" algn="just">
              <a:buFontTx/>
              <a:buChar char="-"/>
            </a:pPr>
            <a:r>
              <a:rPr lang="ru-RU" sz="1500" dirty="0">
                <a:latin typeface="Times New Roman" panose="02020603050405020304" pitchFamily="18" charset="0"/>
                <a:cs typeface="Times New Roman" panose="02020603050405020304" pitchFamily="18" charset="0"/>
              </a:rPr>
              <a:t>проведение работ по военно-патриотическому воспитанию граждан</a:t>
            </a:r>
            <a:r>
              <a:rPr lang="ru-RU" sz="1500" dirty="0" smtClean="0">
                <a:latin typeface="Times New Roman" panose="02020603050405020304" pitchFamily="18" charset="0"/>
                <a:cs typeface="Times New Roman" panose="02020603050405020304" pitchFamily="18" charset="0"/>
              </a:rPr>
              <a:t>;</a:t>
            </a:r>
          </a:p>
          <a:p>
            <a:pPr marL="285750" indent="-285750" algn="just">
              <a:buFontTx/>
              <a:buChar char="-"/>
            </a:pPr>
            <a:r>
              <a:rPr lang="ru-RU" sz="1500" dirty="0" smtClean="0">
                <a:latin typeface="Times New Roman" panose="02020603050405020304" pitchFamily="18" charset="0"/>
                <a:cs typeface="Times New Roman" panose="02020603050405020304" pitchFamily="18" charset="0"/>
              </a:rPr>
              <a:t>профилактика </a:t>
            </a:r>
            <a:r>
              <a:rPr lang="ru-RU" sz="1500" dirty="0">
                <a:latin typeface="Times New Roman" panose="02020603050405020304" pitchFamily="18" charset="0"/>
                <a:cs typeface="Times New Roman" panose="02020603050405020304" pitchFamily="18" charset="0"/>
              </a:rPr>
              <a:t>дорожно-транспортного </a:t>
            </a:r>
            <a:r>
              <a:rPr lang="ru-RU" sz="1500" dirty="0" smtClean="0">
                <a:latin typeface="Times New Roman" panose="02020603050405020304" pitchFamily="18" charset="0"/>
                <a:cs typeface="Times New Roman" panose="02020603050405020304" pitchFamily="18" charset="0"/>
              </a:rPr>
              <a:t>травматизма, профилактика </a:t>
            </a:r>
            <a:r>
              <a:rPr lang="ru-RU" sz="1500" dirty="0">
                <a:latin typeface="Times New Roman" panose="02020603050405020304" pitchFamily="18" charset="0"/>
                <a:cs typeface="Times New Roman" panose="02020603050405020304" pitchFamily="18" charset="0"/>
              </a:rPr>
              <a:t>правонарушений</a:t>
            </a:r>
            <a:r>
              <a:rPr lang="ru-RU" sz="1500" dirty="0" smtClean="0">
                <a:latin typeface="Times New Roman" panose="02020603050405020304" pitchFamily="18" charset="0"/>
                <a:cs typeface="Times New Roman" panose="02020603050405020304" pitchFamily="18" charset="0"/>
              </a:rPr>
              <a:t>; профилактика </a:t>
            </a:r>
            <a:r>
              <a:rPr lang="ru-RU" sz="1500" dirty="0">
                <a:latin typeface="Times New Roman" panose="02020603050405020304" pitchFamily="18" charset="0"/>
                <a:cs typeface="Times New Roman" panose="02020603050405020304" pitchFamily="18" charset="0"/>
              </a:rPr>
              <a:t>терроризма и экстремизма</a:t>
            </a:r>
            <a:r>
              <a:rPr lang="ru-RU" sz="1500" dirty="0" smtClean="0">
                <a:latin typeface="Times New Roman" panose="02020603050405020304" pitchFamily="18" charset="0"/>
                <a:cs typeface="Times New Roman" panose="02020603050405020304" pitchFamily="18" charset="0"/>
              </a:rPr>
              <a:t>;</a:t>
            </a:r>
          </a:p>
          <a:p>
            <a:pPr marL="285750" indent="-285750" algn="just">
              <a:buFontTx/>
              <a:buChar char="-"/>
            </a:pPr>
            <a:r>
              <a:rPr lang="ru-RU" sz="1500" dirty="0">
                <a:latin typeface="Times New Roman" panose="02020603050405020304" pitchFamily="18" charset="0"/>
                <a:cs typeface="Times New Roman" panose="02020603050405020304" pitchFamily="18" charset="0"/>
              </a:rPr>
              <a:t>участие в установленном порядке в мероприятиях по профилактике </a:t>
            </a:r>
            <a:r>
              <a:rPr lang="ru-RU" sz="1500" dirty="0" smtClean="0">
                <a:latin typeface="Times New Roman" panose="02020603050405020304" pitchFamily="18" charset="0"/>
                <a:cs typeface="Times New Roman" panose="02020603050405020304" pitchFamily="18" charset="0"/>
              </a:rPr>
              <a:t>незаконного потребления </a:t>
            </a:r>
            <a:r>
              <a:rPr lang="ru-RU" sz="1500" dirty="0">
                <a:latin typeface="Times New Roman" panose="02020603050405020304" pitchFamily="18" charset="0"/>
                <a:cs typeface="Times New Roman" panose="02020603050405020304" pitchFamily="18" charset="0"/>
              </a:rPr>
              <a:t>наркотических средств и психотропных веществ, наркомании в </a:t>
            </a:r>
            <a:r>
              <a:rPr lang="ru-RU" sz="1500" dirty="0" smtClean="0">
                <a:latin typeface="Times New Roman" panose="02020603050405020304" pitchFamily="18" charset="0"/>
                <a:cs typeface="Times New Roman" panose="02020603050405020304" pitchFamily="18" charset="0"/>
              </a:rPr>
              <a:t>Санкт- Петербурге;</a:t>
            </a:r>
          </a:p>
          <a:p>
            <a:pPr marL="285750" indent="-285750" algn="just">
              <a:buFontTx/>
              <a:buChar char="-"/>
            </a:pPr>
            <a:r>
              <a:rPr lang="ru-RU" sz="1500" dirty="0">
                <a:latin typeface="Times New Roman" panose="02020603050405020304" pitchFamily="18" charset="0"/>
                <a:cs typeface="Times New Roman" panose="02020603050405020304" pitchFamily="18" charset="0"/>
              </a:rPr>
              <a:t>проведение оплачиваемых общественных работ</a:t>
            </a:r>
            <a:r>
              <a:rPr lang="ru-RU" sz="1500" dirty="0" smtClean="0">
                <a:latin typeface="Times New Roman" panose="02020603050405020304" pitchFamily="18" charset="0"/>
                <a:cs typeface="Times New Roman" panose="02020603050405020304" pitchFamily="18" charset="0"/>
              </a:rPr>
              <a:t>;</a:t>
            </a:r>
          </a:p>
          <a:p>
            <a:pPr marL="285750" indent="-285750" algn="just">
              <a:buFontTx/>
              <a:buChar char="-"/>
            </a:pPr>
            <a:r>
              <a:rPr lang="ru-RU" sz="1500" dirty="0">
                <a:latin typeface="Times New Roman" panose="02020603050405020304" pitchFamily="18" charset="0"/>
                <a:cs typeface="Times New Roman" panose="02020603050405020304" pitchFamily="18" charset="0"/>
              </a:rPr>
              <a:t>организация временного трудоустройства несовершеннолетних в возрасте от </a:t>
            </a:r>
            <a:r>
              <a:rPr lang="ru-RU" sz="1500" dirty="0" smtClean="0">
                <a:latin typeface="Times New Roman" panose="02020603050405020304" pitchFamily="18" charset="0"/>
                <a:cs typeface="Times New Roman" panose="02020603050405020304" pitchFamily="18" charset="0"/>
              </a:rPr>
              <a:t>14 до </a:t>
            </a:r>
            <a:r>
              <a:rPr lang="ru-RU" sz="1500" dirty="0">
                <a:latin typeface="Times New Roman" panose="02020603050405020304" pitchFamily="18" charset="0"/>
                <a:cs typeface="Times New Roman" panose="02020603050405020304" pitchFamily="18" charset="0"/>
              </a:rPr>
              <a:t>18 лет в свободное от учебы время</a:t>
            </a:r>
            <a:r>
              <a:rPr lang="ru-RU" sz="1500" dirty="0" smtClean="0">
                <a:latin typeface="Times New Roman" panose="02020603050405020304" pitchFamily="18" charset="0"/>
                <a:cs typeface="Times New Roman" panose="02020603050405020304" pitchFamily="18" charset="0"/>
              </a:rPr>
              <a:t>;</a:t>
            </a:r>
          </a:p>
          <a:p>
            <a:pPr marL="285750" indent="-285750" algn="just">
              <a:buFontTx/>
              <a:buChar char="-"/>
            </a:pPr>
            <a:r>
              <a:rPr lang="ru-RU" sz="1500" dirty="0">
                <a:latin typeface="Times New Roman" panose="02020603050405020304" pitchFamily="18" charset="0"/>
                <a:cs typeface="Times New Roman" panose="02020603050405020304" pitchFamily="18" charset="0"/>
              </a:rPr>
              <a:t>организация и проведение праздничных и иных зрелищных </a:t>
            </a:r>
            <a:r>
              <a:rPr lang="ru-RU" sz="1500" dirty="0" smtClean="0">
                <a:latin typeface="Times New Roman" panose="02020603050405020304" pitchFamily="18" charset="0"/>
                <a:cs typeface="Times New Roman" panose="02020603050405020304" pitchFamily="18" charset="0"/>
              </a:rPr>
              <a:t>мероприятий;</a:t>
            </a:r>
          </a:p>
          <a:p>
            <a:pPr marL="285750" indent="-285750" algn="just">
              <a:buFontTx/>
              <a:buChar char="-"/>
            </a:pPr>
            <a:r>
              <a:rPr lang="ru-RU" sz="1500" dirty="0">
                <a:latin typeface="Times New Roman" panose="02020603050405020304" pitchFamily="18" charset="0"/>
                <a:cs typeface="Times New Roman" panose="02020603050405020304" pitchFamily="18" charset="0"/>
              </a:rPr>
              <a:t>организация и проведение досуговых </a:t>
            </a:r>
            <a:r>
              <a:rPr lang="ru-RU" sz="1500" dirty="0" smtClean="0">
                <a:latin typeface="Times New Roman" panose="02020603050405020304" pitchFamily="18" charset="0"/>
                <a:cs typeface="Times New Roman" panose="02020603050405020304" pitchFamily="18" charset="0"/>
              </a:rPr>
              <a:t>мероприятий и т.д.</a:t>
            </a:r>
          </a:p>
          <a:p>
            <a:pPr algn="just"/>
            <a:r>
              <a:rPr lang="ru-RU" sz="1500" dirty="0">
                <a:latin typeface="Times New Roman" panose="02020603050405020304" pitchFamily="18" charset="0"/>
                <a:cs typeface="Times New Roman" panose="02020603050405020304" pitchFamily="18" charset="0"/>
              </a:rPr>
              <a:t/>
            </a:r>
            <a:br>
              <a:rPr lang="ru-RU" sz="1500" dirty="0">
                <a:latin typeface="Times New Roman" panose="02020603050405020304" pitchFamily="18" charset="0"/>
                <a:cs typeface="Times New Roman" panose="02020603050405020304" pitchFamily="18" charset="0"/>
              </a:rPr>
            </a:br>
            <a:r>
              <a:rPr lang="ru-RU" sz="1500" dirty="0" smtClean="0">
                <a:latin typeface="Times New Roman" panose="02020603050405020304" pitchFamily="18" charset="0"/>
                <a:cs typeface="Times New Roman" panose="02020603050405020304" pitchFamily="18" charset="0"/>
              </a:rPr>
              <a:t>        </a:t>
            </a:r>
            <a:endParaRPr lang="ru-RU" sz="1500" dirty="0"/>
          </a:p>
        </p:txBody>
      </p:sp>
      <p:pic>
        <p:nvPicPr>
          <p:cNvPr id="9" name="Содержимое 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a:xfrm>
            <a:off x="255018" y="83508"/>
            <a:ext cx="578400" cy="531963"/>
          </a:xfrm>
          <a:prstGeom prst="rect">
            <a:avLst/>
          </a:prstGeom>
        </p:spPr>
      </p:pic>
    </p:spTree>
    <p:extLst>
      <p:ext uri="{BB962C8B-B14F-4D97-AF65-F5344CB8AC3E}">
        <p14:creationId xmlns:p14="http://schemas.microsoft.com/office/powerpoint/2010/main" val="106071283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Заголовок 5"/>
          <p:cNvSpPr txBox="1">
            <a:spLocks/>
          </p:cNvSpPr>
          <p:nvPr/>
        </p:nvSpPr>
        <p:spPr>
          <a:xfrm>
            <a:off x="1043608" y="909464"/>
            <a:ext cx="6957325" cy="720080"/>
          </a:xfrm>
          <a:prstGeom prst="rect">
            <a:avLst/>
          </a:prstGeom>
        </p:spPr>
        <p:txBody>
          <a:bodyPr vert="horz" lIns="91440" tIns="45720" rIns="91440" bIns="45720" rtlCol="0" anchor="ctr">
            <a:noAutofit/>
          </a:bodyPr>
          <a:lst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a:lstStyle>
          <a:p>
            <a:pPr algn="ctr"/>
            <a:r>
              <a:rPr lang="ru-RU" sz="5400" b="1" dirty="0" smtClean="0"/>
              <a:t>  </a:t>
            </a:r>
            <a:r>
              <a:rPr lang="ru-RU" sz="2500" b="1" dirty="0" smtClean="0">
                <a:latin typeface="Times New Roman" panose="02020603050405020304" pitchFamily="18" charset="0"/>
                <a:cs typeface="Times New Roman" panose="02020603050405020304" pitchFamily="18" charset="0"/>
              </a:rPr>
              <a:t>ОСНОВНЫЕ ХАРАКТЕРИСТИКИ БЮДЖЕТА НА 202</a:t>
            </a:r>
            <a:r>
              <a:rPr lang="en-US" sz="2500" b="1" dirty="0" smtClean="0">
                <a:latin typeface="Times New Roman" panose="02020603050405020304" pitchFamily="18" charset="0"/>
                <a:cs typeface="Times New Roman" panose="02020603050405020304" pitchFamily="18" charset="0"/>
              </a:rPr>
              <a:t>4</a:t>
            </a:r>
            <a:r>
              <a:rPr lang="ru-RU" sz="2500" b="1" dirty="0" smtClean="0">
                <a:latin typeface="Times New Roman" panose="02020603050405020304" pitchFamily="18" charset="0"/>
                <a:cs typeface="Times New Roman" panose="02020603050405020304" pitchFamily="18" charset="0"/>
              </a:rPr>
              <a:t> ГОД И НА ПЛАНОВЫЙ ПЕРИОД 202</a:t>
            </a:r>
            <a:r>
              <a:rPr lang="en-US" sz="2500" b="1" dirty="0" smtClean="0">
                <a:latin typeface="Times New Roman" panose="02020603050405020304" pitchFamily="18" charset="0"/>
                <a:cs typeface="Times New Roman" panose="02020603050405020304" pitchFamily="18" charset="0"/>
              </a:rPr>
              <a:t>5</a:t>
            </a:r>
            <a:r>
              <a:rPr lang="ru-RU" sz="2500" b="1" dirty="0" smtClean="0">
                <a:latin typeface="Times New Roman" panose="02020603050405020304" pitchFamily="18" charset="0"/>
                <a:cs typeface="Times New Roman" panose="02020603050405020304" pitchFamily="18" charset="0"/>
              </a:rPr>
              <a:t> и 202</a:t>
            </a:r>
            <a:r>
              <a:rPr lang="en-US" sz="2500" b="1" dirty="0" smtClean="0">
                <a:latin typeface="Times New Roman" panose="02020603050405020304" pitchFamily="18" charset="0"/>
                <a:cs typeface="Times New Roman" panose="02020603050405020304" pitchFamily="18" charset="0"/>
              </a:rPr>
              <a:t>6</a:t>
            </a:r>
            <a:r>
              <a:rPr lang="ru-RU" sz="2500" b="1" dirty="0" smtClean="0">
                <a:latin typeface="Times New Roman" panose="02020603050405020304" pitchFamily="18" charset="0"/>
                <a:cs typeface="Times New Roman" panose="02020603050405020304" pitchFamily="18" charset="0"/>
              </a:rPr>
              <a:t> ГОДОВ</a:t>
            </a:r>
            <a:endParaRPr lang="ru-RU" sz="2500" b="1" dirty="0">
              <a:latin typeface="Times New Roman" panose="02020603050405020304" pitchFamily="18" charset="0"/>
              <a:cs typeface="Times New Roman" panose="02020603050405020304" pitchFamily="18" charset="0"/>
            </a:endParaRPr>
          </a:p>
        </p:txBody>
      </p:sp>
      <p:sp>
        <p:nvSpPr>
          <p:cNvPr id="38" name="Объект 36"/>
          <p:cNvSpPr txBox="1">
            <a:spLocks/>
          </p:cNvSpPr>
          <p:nvPr/>
        </p:nvSpPr>
        <p:spPr>
          <a:xfrm>
            <a:off x="547363" y="2276872"/>
            <a:ext cx="7620000" cy="4800600"/>
          </a:xfrm>
          <a:prstGeom prst="rect">
            <a:avLst/>
          </a:prstGeom>
        </p:spPr>
        <p:txBody>
          <a:bodyPr vert="horz" lIns="91440" tIns="45720" rIns="91440" bIns="45720" rtlCol="0">
            <a:norm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endParaRPr lang="ru-RU"/>
          </a:p>
        </p:txBody>
      </p:sp>
      <p:sp>
        <p:nvSpPr>
          <p:cNvPr id="39" name="Объект 36"/>
          <p:cNvSpPr txBox="1">
            <a:spLocks/>
          </p:cNvSpPr>
          <p:nvPr/>
        </p:nvSpPr>
        <p:spPr>
          <a:xfrm>
            <a:off x="483940" y="1124744"/>
            <a:ext cx="7620000" cy="4800600"/>
          </a:xfrm>
          <a:prstGeom prst="rect">
            <a:avLst/>
          </a:prstGeom>
        </p:spPr>
        <p:txBody>
          <a:bodyPr vert="horz" lIns="91440" tIns="45720" rIns="91440" bIns="45720" rtlCol="0">
            <a:norm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endParaRPr lang="ru-RU"/>
          </a:p>
        </p:txBody>
      </p:sp>
      <p:graphicFrame>
        <p:nvGraphicFramePr>
          <p:cNvPr id="43" name="Объект 42"/>
          <p:cNvGraphicFramePr>
            <a:graphicFrameLocks noGrp="1"/>
          </p:cNvGraphicFramePr>
          <p:nvPr>
            <p:ph idx="1"/>
            <p:extLst>
              <p:ext uri="{D42A27DB-BD31-4B8C-83A1-F6EECF244321}">
                <p14:modId xmlns:p14="http://schemas.microsoft.com/office/powerpoint/2010/main" val="3634040007"/>
              </p:ext>
            </p:extLst>
          </p:nvPr>
        </p:nvGraphicFramePr>
        <p:xfrm>
          <a:off x="899592" y="2068566"/>
          <a:ext cx="7753672" cy="2951584"/>
        </p:xfrm>
        <a:graphic>
          <a:graphicData uri="http://schemas.openxmlformats.org/drawingml/2006/chart">
            <c:chart xmlns:c="http://schemas.openxmlformats.org/drawingml/2006/chart" xmlns:r="http://schemas.openxmlformats.org/officeDocument/2006/relationships" r:id="rId2"/>
          </a:graphicData>
        </a:graphic>
      </p:graphicFrame>
      <p:grpSp>
        <p:nvGrpSpPr>
          <p:cNvPr id="9" name="Группа 8"/>
          <p:cNvGrpSpPr/>
          <p:nvPr/>
        </p:nvGrpSpPr>
        <p:grpSpPr>
          <a:xfrm>
            <a:off x="323528" y="5105075"/>
            <a:ext cx="2638224" cy="1304804"/>
            <a:chOff x="-2759272" y="5464723"/>
            <a:chExt cx="2638224" cy="1304804"/>
          </a:xfrm>
        </p:grpSpPr>
        <p:sp>
          <p:nvSpPr>
            <p:cNvPr id="10" name="Скругленный прямоугольник 9"/>
            <p:cNvSpPr/>
            <p:nvPr/>
          </p:nvSpPr>
          <p:spPr>
            <a:xfrm>
              <a:off x="-2708950" y="5464723"/>
              <a:ext cx="2537581" cy="1304804"/>
            </a:xfrm>
            <a:prstGeom prst="roundRect">
              <a:avLst/>
            </a:prstGeom>
            <a:solidFill>
              <a:schemeClr val="bg2">
                <a:lumMod val="75000"/>
              </a:schemeClr>
            </a:solidFill>
            <a:ln w="19050" cap="flat" cmpd="sng" algn="ctr">
              <a:solidFill>
                <a:sysClr val="window" lastClr="FFFFFF">
                  <a:hueOff val="0"/>
                  <a:satOff val="0"/>
                  <a:lumOff val="0"/>
                  <a:alphaOff val="0"/>
                </a:sysClr>
              </a:solidFill>
              <a:prstDash val="solid"/>
            </a:ln>
            <a:effectLst/>
          </p:spPr>
          <p:style>
            <a:lnRef idx="2">
              <a:scrgbClr r="0" g="0" b="0"/>
            </a:lnRef>
            <a:fillRef idx="1">
              <a:scrgbClr r="0" g="0" b="0"/>
            </a:fillRef>
            <a:effectRef idx="0">
              <a:scrgbClr r="0" g="0" b="0"/>
            </a:effectRef>
            <a:fontRef idx="minor">
              <a:schemeClr val="lt1"/>
            </a:fontRef>
          </p:style>
        </p:sp>
        <p:sp>
          <p:nvSpPr>
            <p:cNvPr id="11" name="Скругленный прямоугольник 4"/>
            <p:cNvSpPr/>
            <p:nvPr/>
          </p:nvSpPr>
          <p:spPr>
            <a:xfrm>
              <a:off x="-2759272" y="5464723"/>
              <a:ext cx="2638224" cy="115774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76200" tIns="38100" rIns="76200" bIns="38100" numCol="1" spcCol="1270" anchor="ctr" anchorCtr="0">
              <a:noAutofit/>
            </a:bodyPr>
            <a:lstStyle/>
            <a:p>
              <a:pPr lvl="0" algn="ctr" defTabSz="889000">
                <a:lnSpc>
                  <a:spcPct val="90000"/>
                </a:lnSpc>
                <a:spcBef>
                  <a:spcPct val="0"/>
                </a:spcBef>
                <a:spcAft>
                  <a:spcPct val="35000"/>
                </a:spcAft>
              </a:pPr>
              <a:r>
                <a:rPr kumimoji="0" lang="ru-RU" sz="2000" b="1" i="0" u="none" strike="noStrike" kern="1200" cap="none" normalizeH="0" baseline="0" dirty="0" smtClean="0">
                  <a:ln/>
                  <a:solidFill>
                    <a:schemeClr val="tx1"/>
                  </a:solidFill>
                  <a:effectLst/>
                  <a:latin typeface="Arial" pitchFamily="34" charset="0"/>
                  <a:ea typeface="+mn-ea"/>
                  <a:cs typeface="Arial" pitchFamily="34" charset="0"/>
                </a:rPr>
                <a:t>Дефицит*</a:t>
              </a:r>
            </a:p>
            <a:p>
              <a:pPr lvl="0" algn="ctr" defTabSz="889000">
                <a:lnSpc>
                  <a:spcPct val="90000"/>
                </a:lnSpc>
                <a:spcBef>
                  <a:spcPct val="0"/>
                </a:spcBef>
                <a:spcAft>
                  <a:spcPct val="35000"/>
                </a:spcAft>
              </a:pPr>
              <a:r>
                <a:rPr lang="ru-RU" sz="1200" b="1" kern="1200" dirty="0" smtClean="0">
                  <a:solidFill>
                    <a:schemeClr val="tx1"/>
                  </a:solidFill>
                  <a:latin typeface="Arial Narrow" pitchFamily="34" charset="0"/>
                  <a:ea typeface="+mn-ea"/>
                  <a:cs typeface="Times New Roman" pitchFamily="18" charset="0"/>
                </a:rPr>
                <a:t>(превышение расходов бюджета над его доходами)</a:t>
              </a:r>
            </a:p>
          </p:txBody>
        </p:sp>
      </p:grpSp>
      <p:grpSp>
        <p:nvGrpSpPr>
          <p:cNvPr id="12" name="Группа 11"/>
          <p:cNvGrpSpPr/>
          <p:nvPr/>
        </p:nvGrpSpPr>
        <p:grpSpPr>
          <a:xfrm>
            <a:off x="2839887" y="5186368"/>
            <a:ext cx="5374143" cy="1159056"/>
            <a:chOff x="3825219" y="5538804"/>
            <a:chExt cx="5374143" cy="1159056"/>
          </a:xfrm>
        </p:grpSpPr>
        <p:sp>
          <p:nvSpPr>
            <p:cNvPr id="14" name="Прямоугольник с двумя скругленными соседними углами 13"/>
            <p:cNvSpPr/>
            <p:nvPr/>
          </p:nvSpPr>
          <p:spPr>
            <a:xfrm rot="5400000">
              <a:off x="5980163" y="3478661"/>
              <a:ext cx="1159056" cy="5279342"/>
            </a:xfrm>
            <a:prstGeom prst="round2SameRect">
              <a:avLst/>
            </a:prstGeom>
            <a:solidFill>
              <a:schemeClr val="bg1">
                <a:lumMod val="65000"/>
                <a:alpha val="90000"/>
              </a:schemeClr>
            </a:solidFill>
            <a:ln w="19050" cap="flat" cmpd="sng" algn="ctr">
              <a:solidFill>
                <a:srgbClr val="8064A2">
                  <a:tint val="40000"/>
                  <a:alpha val="90000"/>
                  <a:hueOff val="0"/>
                  <a:satOff val="0"/>
                  <a:lumOff val="0"/>
                  <a:alphaOff val="0"/>
                </a:srgbClr>
              </a:solidFill>
              <a:prstDash val="solid"/>
            </a:ln>
            <a:effectLst/>
          </p:spPr>
          <p:style>
            <a:lnRef idx="2">
              <a:scrgbClr r="0" g="0" b="0"/>
            </a:lnRef>
            <a:fillRef idx="1">
              <a:scrgbClr r="0" g="0" b="0"/>
            </a:fillRef>
            <a:effectRef idx="0">
              <a:scrgbClr r="0" g="0" b="0"/>
            </a:effectRef>
            <a:fontRef idx="minor">
              <a:schemeClr val="dk1">
                <a:hueOff val="0"/>
                <a:satOff val="0"/>
                <a:lumOff val="0"/>
                <a:alphaOff val="0"/>
              </a:schemeClr>
            </a:fontRef>
          </p:style>
        </p:sp>
        <p:sp>
          <p:nvSpPr>
            <p:cNvPr id="15" name="Прямоугольник 14"/>
            <p:cNvSpPr/>
            <p:nvPr/>
          </p:nvSpPr>
          <p:spPr>
            <a:xfrm>
              <a:off x="3825219" y="5610660"/>
              <a:ext cx="5222762" cy="1045896"/>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47650" tIns="123825" rIns="247650" bIns="123825" numCol="1" spcCol="1270" anchor="ctr" anchorCtr="0">
              <a:noAutofit/>
            </a:bodyPr>
            <a:lstStyle/>
            <a:p>
              <a:pPr marL="0" marR="0" lvl="0" indent="0" algn="just" defTabSz="914400" rtl="0" eaLnBrk="1" fontAlgn="auto" latinLnBrk="0" hangingPunct="1">
                <a:lnSpc>
                  <a:spcPct val="100000"/>
                </a:lnSpc>
                <a:spcBef>
                  <a:spcPct val="0"/>
                </a:spcBef>
                <a:spcAft>
                  <a:spcPts val="0"/>
                </a:spcAft>
                <a:buClrTx/>
                <a:buSzTx/>
                <a:buFontTx/>
                <a:buChar char="••"/>
                <a:tabLst/>
                <a:defRPr/>
              </a:pPr>
              <a:r>
                <a:rPr kumimoji="0" lang="ru-RU" sz="1500" b="1" i="0" u="none" strike="noStrike" kern="1200" cap="none" normalizeH="0" baseline="0" dirty="0" smtClean="0">
                  <a:ln/>
                  <a:solidFill>
                    <a:schemeClr val="tx1"/>
                  </a:solidFill>
                  <a:effectLst/>
                  <a:latin typeface="Lucida Sans Unicode"/>
                  <a:ea typeface="+mn-ea"/>
                  <a:cs typeface="Times New Roman" pitchFamily="18" charset="0"/>
                </a:rPr>
                <a:t> 2024- 142,5 тыс. руб.</a:t>
              </a:r>
              <a:endParaRPr kumimoji="0" lang="ru-RU" sz="1500" b="1" i="0" u="none" strike="noStrike" kern="1200" cap="none" normalizeH="0" baseline="0" dirty="0" smtClean="0">
                <a:ln/>
                <a:solidFill>
                  <a:schemeClr val="tx1"/>
                </a:solidFill>
                <a:effectLst/>
                <a:latin typeface="Arial" pitchFamily="34" charset="0"/>
                <a:ea typeface="+mn-ea"/>
                <a:cs typeface="Arial" pitchFamily="34" charset="0"/>
              </a:endParaRPr>
            </a:p>
            <a:p>
              <a:pPr marL="171450" lvl="1" indent="-171450" algn="l" defTabSz="800100" rtl="0">
                <a:lnSpc>
                  <a:spcPct val="90000"/>
                </a:lnSpc>
                <a:spcBef>
                  <a:spcPct val="0"/>
                </a:spcBef>
                <a:spcAft>
                  <a:spcPct val="15000"/>
                </a:spcAft>
                <a:buChar char="••"/>
              </a:pPr>
              <a:r>
                <a:rPr kumimoji="0" lang="ru-RU" sz="1500" b="1" i="0" u="none" strike="noStrike" kern="1200" cap="none" normalizeH="0" baseline="0" dirty="0" smtClean="0">
                  <a:ln/>
                  <a:solidFill>
                    <a:schemeClr val="tx1"/>
                  </a:solidFill>
                  <a:effectLst/>
                  <a:latin typeface="Lucida Sans Unicode"/>
                  <a:ea typeface="+mn-ea"/>
                  <a:cs typeface="Arial" pitchFamily="34" charset="0"/>
                </a:rPr>
                <a:t>2025- 151,6 тыс. руб.</a:t>
              </a:r>
            </a:p>
            <a:p>
              <a:pPr marL="171450" lvl="1" indent="-171450" algn="l" defTabSz="800100" rtl="0">
                <a:lnSpc>
                  <a:spcPct val="90000"/>
                </a:lnSpc>
                <a:spcBef>
                  <a:spcPct val="0"/>
                </a:spcBef>
                <a:spcAft>
                  <a:spcPct val="15000"/>
                </a:spcAft>
                <a:buChar char="••"/>
              </a:pPr>
              <a:r>
                <a:rPr kumimoji="0" lang="ru-RU" sz="1500" b="1" i="0" u="none" strike="noStrike" kern="1200" cap="none" normalizeH="0" baseline="0" dirty="0" smtClean="0">
                  <a:ln/>
                  <a:solidFill>
                    <a:schemeClr val="tx1"/>
                  </a:solidFill>
                  <a:effectLst/>
                  <a:latin typeface="Lucida Sans Unicode"/>
                  <a:ea typeface="+mn-ea"/>
                  <a:cs typeface="Arial" pitchFamily="34" charset="0"/>
                </a:rPr>
                <a:t>2026- 160,2 тыс. руб.</a:t>
              </a:r>
            </a:p>
          </p:txBody>
        </p:sp>
      </p:grpSp>
      <p:pic>
        <p:nvPicPr>
          <p:cNvPr id="13" name="Содержимое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a:xfrm>
            <a:off x="105169" y="116632"/>
            <a:ext cx="578400" cy="531963"/>
          </a:xfrm>
          <a:prstGeom prst="rect">
            <a:avLst/>
          </a:prstGeom>
        </p:spPr>
      </p:pic>
    </p:spTree>
    <p:extLst>
      <p:ext uri="{BB962C8B-B14F-4D97-AF65-F5344CB8AC3E}">
        <p14:creationId xmlns:p14="http://schemas.microsoft.com/office/powerpoint/2010/main" val="420947669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1"/>
          <p:cNvSpPr txBox="1">
            <a:spLocks/>
          </p:cNvSpPr>
          <p:nvPr/>
        </p:nvSpPr>
        <p:spPr>
          <a:xfrm>
            <a:off x="-108520" y="-7330"/>
            <a:ext cx="8460432" cy="1628800"/>
          </a:xfrm>
          <a:prstGeom prst="rect">
            <a:avLst/>
          </a:prstGeom>
        </p:spPr>
        <p:txBody>
          <a:bodyPr vert="horz" lIns="91440" tIns="45720" rIns="91440" bIns="45720" rtlCol="0" anchor="b">
            <a:noAutofit/>
          </a:bodyPr>
          <a:lstStyle>
            <a:lvl1pPr algn="l" defTabSz="914400" rtl="0" eaLnBrk="1" latinLnBrk="0" hangingPunct="1">
              <a:spcBef>
                <a:spcPct val="0"/>
              </a:spcBef>
              <a:buNone/>
              <a:defRPr sz="6600" kern="1200" cap="none" spc="-100" baseline="0">
                <a:ln>
                  <a:noFill/>
                </a:ln>
                <a:solidFill>
                  <a:schemeClr val="tx2"/>
                </a:solidFill>
                <a:effectLst/>
                <a:latin typeface="+mj-lt"/>
                <a:ea typeface="+mj-ea"/>
                <a:cs typeface="+mj-cs"/>
              </a:defRPr>
            </a:lvl1pPr>
          </a:lstStyle>
          <a:p>
            <a:endParaRPr lang="ru-RU" dirty="0"/>
          </a:p>
        </p:txBody>
      </p:sp>
      <p:sp>
        <p:nvSpPr>
          <p:cNvPr id="6" name="Заголовок 5"/>
          <p:cNvSpPr>
            <a:spLocks noGrp="1"/>
          </p:cNvSpPr>
          <p:nvPr>
            <p:ph type="ctrTitle"/>
          </p:nvPr>
        </p:nvSpPr>
        <p:spPr>
          <a:xfrm>
            <a:off x="1331640" y="116633"/>
            <a:ext cx="6541468" cy="1368152"/>
          </a:xfrm>
        </p:spPr>
        <p:txBody>
          <a:bodyPr/>
          <a:lstStyle/>
          <a:p>
            <a:pPr algn="ctr"/>
            <a:r>
              <a:rPr lang="ru-RU" sz="2000" b="1" dirty="0"/>
              <a:t>ДОХОДЫ  БЮДЖЕТА </a:t>
            </a:r>
            <a:r>
              <a:rPr lang="ru-RU" sz="2000" b="1" dirty="0" smtClean="0"/>
              <a:t>МУНИЦИПАЛЬНОГО </a:t>
            </a:r>
            <a:r>
              <a:rPr lang="ru-RU" sz="2000" b="1" dirty="0"/>
              <a:t>ОБРАЗОВАНИЯ </a:t>
            </a:r>
            <a:r>
              <a:rPr lang="ru-RU" sz="2000" b="1" dirty="0" smtClean="0"/>
              <a:t>МУНИЦИПАЛЬНЫЙ </a:t>
            </a:r>
            <a:r>
              <a:rPr lang="ru-RU" sz="2000" b="1" dirty="0"/>
              <a:t>ОКРУГ  </a:t>
            </a:r>
            <a:r>
              <a:rPr lang="ru-RU" sz="2000" b="1" dirty="0" err="1" smtClean="0"/>
              <a:t>Ржевка</a:t>
            </a:r>
            <a:r>
              <a:rPr lang="ru-RU" sz="2000" b="1" dirty="0" smtClean="0"/>
              <a:t> на 2024 год и на плановый период 2025 </a:t>
            </a:r>
            <a:r>
              <a:rPr lang="ru-RU" sz="2000" b="1" dirty="0"/>
              <a:t>И </a:t>
            </a:r>
            <a:r>
              <a:rPr lang="ru-RU" sz="2000" b="1" dirty="0" smtClean="0"/>
              <a:t>2026 годов</a:t>
            </a:r>
            <a:endParaRPr lang="ru-RU" sz="2000" b="1" dirty="0"/>
          </a:p>
        </p:txBody>
      </p:sp>
      <p:sp>
        <p:nvSpPr>
          <p:cNvPr id="8" name="Заголовок 1"/>
          <p:cNvSpPr txBox="1">
            <a:spLocks/>
          </p:cNvSpPr>
          <p:nvPr/>
        </p:nvSpPr>
        <p:spPr>
          <a:xfrm>
            <a:off x="458316" y="116632"/>
            <a:ext cx="8074124" cy="1872208"/>
          </a:xfrm>
          <a:prstGeom prst="rect">
            <a:avLst/>
          </a:prstGeom>
        </p:spPr>
        <p:txBody>
          <a:bodyPr vert="horz" lIns="91440" tIns="45720" rIns="91440" bIns="45720" rtlCol="0" anchor="b">
            <a:noAutofit/>
          </a:bodyPr>
          <a:lstStyle>
            <a:lvl1pPr algn="l" defTabSz="914400" rtl="0" eaLnBrk="1" latinLnBrk="0" hangingPunct="1">
              <a:spcBef>
                <a:spcPct val="0"/>
              </a:spcBef>
              <a:buNone/>
              <a:defRPr sz="6600" kern="1200" cap="none" spc="-100" baseline="0">
                <a:ln>
                  <a:noFill/>
                </a:ln>
                <a:solidFill>
                  <a:schemeClr val="tx2"/>
                </a:solidFill>
                <a:effectLst/>
                <a:latin typeface="+mj-lt"/>
                <a:ea typeface="+mj-ea"/>
                <a:cs typeface="+mj-cs"/>
              </a:defRPr>
            </a:lvl1pPr>
          </a:lstStyle>
          <a:p>
            <a:endParaRPr lang="ru-RU" dirty="0"/>
          </a:p>
        </p:txBody>
      </p:sp>
      <p:graphicFrame>
        <p:nvGraphicFramePr>
          <p:cNvPr id="11" name="Объект 4"/>
          <p:cNvGraphicFramePr>
            <a:graphicFrameLocks/>
          </p:cNvGraphicFramePr>
          <p:nvPr>
            <p:extLst>
              <p:ext uri="{D42A27DB-BD31-4B8C-83A1-F6EECF244321}">
                <p14:modId xmlns:p14="http://schemas.microsoft.com/office/powerpoint/2010/main" val="2744257485"/>
              </p:ext>
            </p:extLst>
          </p:nvPr>
        </p:nvGraphicFramePr>
        <p:xfrm>
          <a:off x="457200" y="1621470"/>
          <a:ext cx="7715200" cy="4535760"/>
        </p:xfrm>
        <a:graphic>
          <a:graphicData uri="http://schemas.openxmlformats.org/drawingml/2006/table">
            <a:tbl>
              <a:tblPr firstRow="1" bandRow="1">
                <a:tableStyleId>{5C22544A-7EE6-4342-B048-85BDC9FD1C3A}</a:tableStyleId>
              </a:tblPr>
              <a:tblGrid>
                <a:gridCol w="4402832">
                  <a:extLst>
                    <a:ext uri="{9D8B030D-6E8A-4147-A177-3AD203B41FA5}">
                      <a16:colId xmlns:a16="http://schemas.microsoft.com/office/drawing/2014/main" val="20000"/>
                    </a:ext>
                  </a:extLst>
                </a:gridCol>
                <a:gridCol w="1197448">
                  <a:extLst>
                    <a:ext uri="{9D8B030D-6E8A-4147-A177-3AD203B41FA5}">
                      <a16:colId xmlns:a16="http://schemas.microsoft.com/office/drawing/2014/main" val="20001"/>
                    </a:ext>
                  </a:extLst>
                </a:gridCol>
                <a:gridCol w="1034800">
                  <a:extLst>
                    <a:ext uri="{9D8B030D-6E8A-4147-A177-3AD203B41FA5}">
                      <a16:colId xmlns:a16="http://schemas.microsoft.com/office/drawing/2014/main" val="20002"/>
                    </a:ext>
                  </a:extLst>
                </a:gridCol>
                <a:gridCol w="1080120">
                  <a:extLst>
                    <a:ext uri="{9D8B030D-6E8A-4147-A177-3AD203B41FA5}">
                      <a16:colId xmlns:a16="http://schemas.microsoft.com/office/drawing/2014/main" val="20003"/>
                    </a:ext>
                  </a:extLst>
                </a:gridCol>
              </a:tblGrid>
              <a:tr h="511386">
                <a:tc>
                  <a:txBody>
                    <a:bodyPr/>
                    <a:lstStyle/>
                    <a:p>
                      <a:pPr algn="ctr">
                        <a:spcBef>
                          <a:spcPts val="600"/>
                        </a:spcBef>
                      </a:pPr>
                      <a:endParaRPr lang="ru-RU" sz="1600" dirty="0" smtClean="0">
                        <a:solidFill>
                          <a:srgbClr val="002060"/>
                        </a:solidFill>
                        <a:latin typeface="Times New Roman" panose="02020603050405020304" pitchFamily="18" charset="0"/>
                        <a:cs typeface="Times New Roman" panose="02020603050405020304" pitchFamily="18" charset="0"/>
                      </a:endParaRPr>
                    </a:p>
                    <a:p>
                      <a:pPr algn="ctr">
                        <a:spcBef>
                          <a:spcPts val="600"/>
                        </a:spcBef>
                      </a:pPr>
                      <a:r>
                        <a:rPr lang="ru-RU" sz="1600" dirty="0" smtClean="0">
                          <a:solidFill>
                            <a:srgbClr val="002060"/>
                          </a:solidFill>
                          <a:latin typeface="Times New Roman" panose="02020603050405020304" pitchFamily="18" charset="0"/>
                          <a:cs typeface="Times New Roman" panose="02020603050405020304" pitchFamily="18" charset="0"/>
                        </a:rPr>
                        <a:t>Наименование источника доходов</a:t>
                      </a:r>
                    </a:p>
                  </a:txBody>
                  <a:tcP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ctr"/>
                      <a:r>
                        <a:rPr lang="ru-RU" sz="1600" dirty="0" smtClean="0">
                          <a:solidFill>
                            <a:srgbClr val="002060"/>
                          </a:solidFill>
                          <a:latin typeface="Times New Roman" panose="02020603050405020304" pitchFamily="18" charset="0"/>
                          <a:cs typeface="Times New Roman" panose="02020603050405020304" pitchFamily="18" charset="0"/>
                        </a:rPr>
                        <a:t>2024</a:t>
                      </a:r>
                      <a:r>
                        <a:rPr lang="ru-RU" sz="1600" baseline="0" dirty="0" smtClean="0">
                          <a:solidFill>
                            <a:srgbClr val="002060"/>
                          </a:solidFill>
                          <a:latin typeface="Times New Roman" panose="02020603050405020304" pitchFamily="18" charset="0"/>
                          <a:cs typeface="Times New Roman" panose="02020603050405020304" pitchFamily="18" charset="0"/>
                        </a:rPr>
                        <a:t> год</a:t>
                      </a:r>
                      <a:endParaRPr lang="ru-RU" sz="1600" dirty="0" smtClean="0">
                        <a:solidFill>
                          <a:srgbClr val="002060"/>
                        </a:solidFill>
                        <a:latin typeface="Times New Roman" panose="02020603050405020304" pitchFamily="18" charset="0"/>
                        <a:cs typeface="Times New Roman" panose="02020603050405020304" pitchFamily="18" charset="0"/>
                      </a:endParaRPr>
                    </a:p>
                  </a:txBody>
                  <a:tcP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ru-RU" sz="1600" dirty="0" smtClean="0">
                          <a:solidFill>
                            <a:srgbClr val="002060"/>
                          </a:solidFill>
                          <a:latin typeface="Times New Roman" panose="02020603050405020304" pitchFamily="18" charset="0"/>
                          <a:cs typeface="Times New Roman" panose="02020603050405020304" pitchFamily="18" charset="0"/>
                        </a:rPr>
                        <a:t>2025</a:t>
                      </a:r>
                      <a:r>
                        <a:rPr lang="ru-RU" sz="1600" baseline="0" dirty="0" smtClean="0">
                          <a:solidFill>
                            <a:srgbClr val="002060"/>
                          </a:solidFill>
                          <a:latin typeface="Times New Roman" panose="02020603050405020304" pitchFamily="18" charset="0"/>
                          <a:cs typeface="Times New Roman" panose="02020603050405020304" pitchFamily="18" charset="0"/>
                        </a:rPr>
                        <a:t> год</a:t>
                      </a:r>
                      <a:endParaRPr lang="ru-RU" sz="1600" dirty="0" smtClean="0">
                        <a:solidFill>
                          <a:srgbClr val="002060"/>
                        </a:solidFill>
                        <a:latin typeface="Times New Roman" panose="02020603050405020304" pitchFamily="18" charset="0"/>
                        <a:cs typeface="Times New Roman" panose="02020603050405020304" pitchFamily="18" charset="0"/>
                      </a:endParaRPr>
                    </a:p>
                  </a:txBody>
                  <a:tcP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ru-RU" sz="1600" dirty="0" smtClean="0">
                          <a:solidFill>
                            <a:srgbClr val="002060"/>
                          </a:solidFill>
                          <a:latin typeface="Times New Roman" panose="02020603050405020304" pitchFamily="18" charset="0"/>
                          <a:cs typeface="Times New Roman" panose="02020603050405020304" pitchFamily="18" charset="0"/>
                        </a:rPr>
                        <a:t>2026</a:t>
                      </a:r>
                      <a:r>
                        <a:rPr lang="ru-RU" sz="1600" baseline="0" dirty="0" smtClean="0">
                          <a:solidFill>
                            <a:srgbClr val="002060"/>
                          </a:solidFill>
                          <a:latin typeface="Times New Roman" panose="02020603050405020304" pitchFamily="18" charset="0"/>
                          <a:cs typeface="Times New Roman" panose="02020603050405020304" pitchFamily="18" charset="0"/>
                        </a:rPr>
                        <a:t>год</a:t>
                      </a:r>
                      <a:endParaRPr lang="ru-RU" sz="1600" dirty="0" smtClean="0">
                        <a:solidFill>
                          <a:srgbClr val="002060"/>
                        </a:solidFill>
                        <a:latin typeface="Times New Roman" panose="02020603050405020304" pitchFamily="18" charset="0"/>
                        <a:cs typeface="Times New Roman" panose="02020603050405020304" pitchFamily="18" charset="0"/>
                      </a:endParaRPr>
                    </a:p>
                  </a:txBody>
                  <a:tcP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extLst>
                  <a:ext uri="{0D108BD9-81ED-4DB2-BD59-A6C34878D82A}">
                    <a16:rowId xmlns:a16="http://schemas.microsoft.com/office/drawing/2014/main" val="10000"/>
                  </a:ext>
                </a:extLst>
              </a:tr>
              <a:tr h="325317">
                <a:tc>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ru-RU" sz="1600" b="1" i="0" u="none" strike="noStrike" kern="1200" cap="none" spc="0" normalizeH="0" baseline="0" noProof="0" dirty="0" smtClean="0">
                          <a:ln>
                            <a:noFill/>
                          </a:ln>
                          <a:solidFill>
                            <a:schemeClr val="tx1"/>
                          </a:solidFill>
                          <a:effectLst/>
                          <a:uLnTx/>
                          <a:uFillTx/>
                          <a:latin typeface="Times New Roman" panose="02020603050405020304" pitchFamily="18" charset="0"/>
                          <a:ea typeface="+mn-ea"/>
                          <a:cs typeface="Times New Roman" panose="02020603050405020304" pitchFamily="18" charset="0"/>
                        </a:rPr>
                        <a:t>НАЛОГОВЫЕ  И НЕНАЛОГОВЫЕ ДОХОДЫ, в том числе:</a:t>
                      </a:r>
                    </a:p>
                  </a:txBody>
                  <a:tcP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ru-RU" sz="1600" b="1" i="0" u="none" strike="noStrike" kern="1200" cap="none" spc="0" normalizeH="0" baseline="0" dirty="0" smtClean="0">
                          <a:ln>
                            <a:noFill/>
                          </a:ln>
                          <a:solidFill>
                            <a:schemeClr val="dk1"/>
                          </a:solidFill>
                          <a:effectLst/>
                          <a:uLnTx/>
                          <a:uFillTx/>
                          <a:latin typeface="Times New Roman" panose="02020603050405020304" pitchFamily="18" charset="0"/>
                          <a:ea typeface="+mn-ea"/>
                          <a:cs typeface="Times New Roman" panose="02020603050405020304" pitchFamily="18" charset="0"/>
                        </a:rPr>
                        <a:t>9866,3</a:t>
                      </a:r>
                      <a:endParaRPr kumimoji="0" lang="ru-RU" sz="1600" b="1" i="0" u="none" strike="noStrike" kern="1200" cap="none" spc="0" normalizeH="0" baseline="0" dirty="0" smtClean="0">
                        <a:ln>
                          <a:noFill/>
                        </a:ln>
                        <a:solidFill>
                          <a:srgbClr val="002060"/>
                        </a:solidFill>
                        <a:effectLst/>
                        <a:uLnTx/>
                        <a:uFillTx/>
                        <a:latin typeface="Times New Roman" panose="02020603050405020304" pitchFamily="18" charset="0"/>
                        <a:ea typeface="+mn-ea"/>
                        <a:cs typeface="Times New Roman" panose="02020603050405020304" pitchFamily="18" charset="0"/>
                      </a:endParaRPr>
                    </a:p>
                  </a:txBody>
                  <a:tcP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ru-RU" sz="1600" b="1" kern="1200" dirty="0" smtClean="0">
                          <a:solidFill>
                            <a:schemeClr val="dk1"/>
                          </a:solidFill>
                          <a:effectLst/>
                          <a:latin typeface="Times New Roman" panose="02020603050405020304" pitchFamily="18" charset="0"/>
                          <a:ea typeface="+mn-ea"/>
                          <a:cs typeface="Times New Roman" panose="02020603050405020304" pitchFamily="18" charset="0"/>
                        </a:rPr>
                        <a:t>11075,4</a:t>
                      </a:r>
                      <a:r>
                        <a:rPr lang="ru-RU" sz="1600" b="1" dirty="0" smtClean="0">
                          <a:latin typeface="Times New Roman" panose="02020603050405020304" pitchFamily="18" charset="0"/>
                          <a:cs typeface="Times New Roman" panose="02020603050405020304" pitchFamily="18" charset="0"/>
                        </a:rPr>
                        <a:t> </a:t>
                      </a:r>
                      <a:endParaRPr kumimoji="0" lang="ru-RU" sz="1600" b="1" i="0" u="none" strike="noStrike" kern="1200" cap="none" spc="0" normalizeH="0" baseline="0" dirty="0" smtClean="0">
                        <a:ln>
                          <a:noFill/>
                        </a:ln>
                        <a:solidFill>
                          <a:srgbClr val="002060"/>
                        </a:solidFill>
                        <a:effectLst/>
                        <a:uLnTx/>
                        <a:uFillTx/>
                        <a:latin typeface="Times New Roman" panose="02020603050405020304" pitchFamily="18" charset="0"/>
                        <a:ea typeface="+mn-ea"/>
                        <a:cs typeface="Times New Roman" panose="02020603050405020304" pitchFamily="18" charset="0"/>
                      </a:endParaRPr>
                    </a:p>
                  </a:txBody>
                  <a:tcP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600" b="1" kern="1400" dirty="0" smtClean="0">
                          <a:solidFill>
                            <a:srgbClr val="000000"/>
                          </a:solidFill>
                          <a:effectLst/>
                          <a:latin typeface="Times New Roman" panose="02020603050405020304" pitchFamily="18" charset="0"/>
                          <a:ea typeface="Times New Roman" panose="02020603050405020304" pitchFamily="18" charset="0"/>
                        </a:rPr>
                        <a:t>12030,7</a:t>
                      </a:r>
                      <a:r>
                        <a:rPr lang="ru-RU" sz="1600" b="1" dirty="0" smtClean="0">
                          <a:latin typeface="Times New Roman" panose="02020603050405020304" pitchFamily="18" charset="0"/>
                          <a:cs typeface="Times New Roman" panose="02020603050405020304" pitchFamily="18" charset="0"/>
                        </a:rPr>
                        <a:t> </a:t>
                      </a:r>
                      <a:endParaRPr kumimoji="0" lang="ru-RU" sz="1600" b="1" i="0" u="none" strike="noStrike" kern="1200" cap="none" spc="0" normalizeH="0" baseline="0" dirty="0" smtClean="0">
                        <a:ln>
                          <a:noFill/>
                        </a:ln>
                        <a:solidFill>
                          <a:srgbClr val="002060"/>
                        </a:solidFill>
                        <a:effectLst/>
                        <a:uLnTx/>
                        <a:uFillTx/>
                        <a:latin typeface="Times New Roman" panose="02020603050405020304" pitchFamily="18" charset="0"/>
                        <a:ea typeface="+mn-ea"/>
                        <a:cs typeface="Times New Roman" panose="02020603050405020304" pitchFamily="18" charset="0"/>
                      </a:endParaRPr>
                    </a:p>
                  </a:txBody>
                  <a:tcP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extLst>
                  <a:ext uri="{0D108BD9-81ED-4DB2-BD59-A6C34878D82A}">
                    <a16:rowId xmlns:a16="http://schemas.microsoft.com/office/drawing/2014/main" val="10001"/>
                  </a:ext>
                </a:extLst>
              </a:tr>
              <a:tr h="290973">
                <a:tc>
                  <a:txBody>
                    <a:bodyPr/>
                    <a:lstStyle/>
                    <a:p>
                      <a:pPr marL="0" marR="0" lvl="0" indent="0" algn="ctr" defTabSz="914400" rtl="0" eaLnBrk="1" fontAlgn="base" latinLnBrk="0" hangingPunct="1">
                        <a:lnSpc>
                          <a:spcPct val="100000"/>
                        </a:lnSpc>
                        <a:spcBef>
                          <a:spcPct val="0"/>
                        </a:spcBef>
                        <a:spcAft>
                          <a:spcPct val="0"/>
                        </a:spcAft>
                        <a:buClrTx/>
                        <a:buSzTx/>
                        <a:buFont typeface="Symbol" pitchFamily="18" charset="2"/>
                        <a:buNone/>
                        <a:tabLst>
                          <a:tab pos="238125" algn="l"/>
                        </a:tabLst>
                      </a:pPr>
                      <a:r>
                        <a:rPr kumimoji="0" lang="ru-RU" sz="1600" b="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Н</a:t>
                      </a:r>
                      <a:r>
                        <a:rPr kumimoji="0" lang="ru-RU" sz="1600" b="0" u="none" strike="noStrike" kern="1200" cap="none" normalizeH="0" baseline="0" dirty="0" smtClean="0">
                          <a:ln>
                            <a:noFill/>
                          </a:ln>
                          <a:solidFill>
                            <a:schemeClr val="tx1"/>
                          </a:solidFill>
                          <a:effectLst/>
                          <a:latin typeface="Times New Roman" panose="02020603050405020304" pitchFamily="18" charset="0"/>
                          <a:ea typeface="+mn-ea"/>
                          <a:cs typeface="Times New Roman" panose="02020603050405020304" pitchFamily="18" charset="0"/>
                        </a:rPr>
                        <a:t>алоги на доходы физических лиц</a:t>
                      </a:r>
                    </a:p>
                  </a:txBody>
                  <a:tcPr marL="0" marR="0" marT="0" marB="0" anchor="b" horzOverflow="overflow">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600" b="0" kern="1400" dirty="0" smtClean="0">
                          <a:solidFill>
                            <a:srgbClr val="000000"/>
                          </a:solidFill>
                          <a:effectLst/>
                          <a:latin typeface="Times New Roman" panose="02020603050405020304" pitchFamily="18" charset="0"/>
                          <a:ea typeface="Times New Roman" panose="02020603050405020304" pitchFamily="18" charset="0"/>
                        </a:rPr>
                        <a:t>9746,3</a:t>
                      </a:r>
                      <a:endParaRPr kumimoji="0" lang="ru-RU" sz="1600" b="0" i="0" u="none" strike="noStrike" kern="1200" cap="none" spc="0" normalizeH="0" baseline="0" dirty="0" smtClean="0">
                        <a:ln>
                          <a:noFill/>
                        </a:ln>
                        <a:solidFill>
                          <a:srgbClr val="002060"/>
                        </a:solidFill>
                        <a:effectLst/>
                        <a:uLnTx/>
                        <a:uFillTx/>
                        <a:latin typeface="Times New Roman" panose="02020603050405020304" pitchFamily="18" charset="0"/>
                        <a:ea typeface="+mn-ea"/>
                        <a:cs typeface="Times New Roman" panose="02020603050405020304" pitchFamily="18" charset="0"/>
                      </a:endParaRPr>
                    </a:p>
                  </a:txBody>
                  <a:tcP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600" kern="1400" dirty="0" smtClean="0">
                          <a:solidFill>
                            <a:srgbClr val="000000"/>
                          </a:solidFill>
                          <a:effectLst/>
                          <a:latin typeface="Times New Roman" panose="02020603050405020304" pitchFamily="18" charset="0"/>
                          <a:ea typeface="Times New Roman" panose="02020603050405020304" pitchFamily="18" charset="0"/>
                        </a:rPr>
                        <a:t>10935,4</a:t>
                      </a:r>
                      <a:endParaRPr kumimoji="0" lang="ru-RU" sz="1600" b="1" i="0" u="none" strike="noStrike" kern="1200" cap="none" spc="0" normalizeH="0" baseline="0" dirty="0" smtClean="0">
                        <a:ln>
                          <a:noFill/>
                        </a:ln>
                        <a:solidFill>
                          <a:srgbClr val="002060"/>
                        </a:solidFill>
                        <a:effectLst/>
                        <a:uLnTx/>
                        <a:uFillTx/>
                        <a:latin typeface="Times New Roman" panose="02020603050405020304" pitchFamily="18" charset="0"/>
                        <a:ea typeface="+mn-ea"/>
                        <a:cs typeface="Times New Roman" panose="02020603050405020304" pitchFamily="18" charset="0"/>
                      </a:endParaRPr>
                    </a:p>
                  </a:txBody>
                  <a:tcP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600" kern="1400" dirty="0" smtClean="0">
                          <a:solidFill>
                            <a:srgbClr val="000000"/>
                          </a:solidFill>
                          <a:effectLst/>
                          <a:latin typeface="Times New Roman" panose="02020603050405020304" pitchFamily="18" charset="0"/>
                          <a:ea typeface="Times New Roman" panose="02020603050405020304" pitchFamily="18" charset="0"/>
                        </a:rPr>
                        <a:t>11870,7</a:t>
                      </a:r>
                      <a:endParaRPr kumimoji="0" lang="ru-RU" sz="1600" b="1" i="0" u="none" strike="noStrike" kern="1200" cap="none" spc="0" normalizeH="0" baseline="0" dirty="0" smtClean="0">
                        <a:ln>
                          <a:noFill/>
                        </a:ln>
                        <a:solidFill>
                          <a:srgbClr val="002060"/>
                        </a:solidFill>
                        <a:effectLst/>
                        <a:uLnTx/>
                        <a:uFillTx/>
                        <a:latin typeface="Times New Roman" panose="02020603050405020304" pitchFamily="18" charset="0"/>
                        <a:ea typeface="+mn-ea"/>
                        <a:cs typeface="Times New Roman" panose="02020603050405020304" pitchFamily="18" charset="0"/>
                      </a:endParaRPr>
                    </a:p>
                  </a:txBody>
                  <a:tcP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extLst>
                  <a:ext uri="{0D108BD9-81ED-4DB2-BD59-A6C34878D82A}">
                    <a16:rowId xmlns:a16="http://schemas.microsoft.com/office/drawing/2014/main" val="10002"/>
                  </a:ext>
                </a:extLst>
              </a:tr>
              <a:tr h="230821">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600" b="1"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lang="ru-RU" sz="1600" dirty="0" smtClean="0">
                          <a:solidFill>
                            <a:schemeClr val="tx1"/>
                          </a:solidFill>
                          <a:latin typeface="Times New Roman" panose="02020603050405020304" pitchFamily="18" charset="0"/>
                          <a:cs typeface="Times New Roman" panose="02020603050405020304" pitchFamily="18" charset="0"/>
                        </a:rPr>
                        <a:t>ДОХОДЫ ОТ ОКАЗАНИЯ ПЛАТНЫХ УСЛУГ (РАБОТ) И КОМПЕНСАЦИИ ЗАТРАТ ГОСУДАРСТВА</a:t>
                      </a:r>
                      <a:endParaRPr kumimoji="0" lang="ru-RU" sz="16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anchor="b" horzOverflow="overflow">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ctr"/>
                      <a:r>
                        <a:rPr lang="ru-RU" sz="1600" dirty="0" smtClean="0">
                          <a:latin typeface="Times New Roman" panose="02020603050405020304" pitchFamily="18" charset="0"/>
                          <a:cs typeface="Times New Roman" panose="02020603050405020304" pitchFamily="18" charset="0"/>
                        </a:rPr>
                        <a:t>70,0</a:t>
                      </a:r>
                      <a:endParaRPr kumimoji="0" lang="ru-RU" sz="1600" b="1" i="0" u="none" strike="noStrike" kern="1200" cap="none" spc="0" normalizeH="0" baseline="0" dirty="0" smtClean="0">
                        <a:ln>
                          <a:noFill/>
                        </a:ln>
                        <a:solidFill>
                          <a:srgbClr val="002060"/>
                        </a:solidFill>
                        <a:effectLst/>
                        <a:uLnTx/>
                        <a:uFillTx/>
                        <a:latin typeface="Times New Roman" panose="02020603050405020304" pitchFamily="18" charset="0"/>
                        <a:ea typeface="+mn-ea"/>
                        <a:cs typeface="Times New Roman" panose="02020603050405020304" pitchFamily="18" charset="0"/>
                      </a:endParaRPr>
                    </a:p>
                  </a:txBody>
                  <a:tcP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ru-RU" sz="1600" b="0" i="0" u="none" strike="noStrike" kern="1200" cap="none" spc="0" normalizeH="0" baseline="0" dirty="0" smtClean="0">
                          <a:ln>
                            <a:noFill/>
                          </a:ln>
                          <a:solidFill>
                            <a:srgbClr val="002060"/>
                          </a:solidFill>
                          <a:effectLst/>
                          <a:uLnTx/>
                          <a:uFillTx/>
                          <a:latin typeface="Times New Roman" panose="02020603050405020304" pitchFamily="18" charset="0"/>
                          <a:ea typeface="+mn-ea"/>
                          <a:cs typeface="Times New Roman" panose="02020603050405020304" pitchFamily="18" charset="0"/>
                        </a:rPr>
                        <a:t>80,0</a:t>
                      </a:r>
                    </a:p>
                  </a:txBody>
                  <a:tcP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ru-RU" sz="1600" b="0" i="0" u="none" strike="noStrike" kern="1200" cap="none" spc="0" normalizeH="0" baseline="0" dirty="0" smtClean="0">
                          <a:ln>
                            <a:noFill/>
                          </a:ln>
                          <a:solidFill>
                            <a:srgbClr val="002060"/>
                          </a:solidFill>
                          <a:effectLst/>
                          <a:uLnTx/>
                          <a:uFillTx/>
                          <a:latin typeface="Times New Roman" panose="02020603050405020304" pitchFamily="18" charset="0"/>
                          <a:ea typeface="+mn-ea"/>
                          <a:cs typeface="Times New Roman" panose="02020603050405020304" pitchFamily="18" charset="0"/>
                        </a:rPr>
                        <a:t>90,0</a:t>
                      </a:r>
                    </a:p>
                  </a:txBody>
                  <a:tcP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extLst>
                  <a:ext uri="{0D108BD9-81ED-4DB2-BD59-A6C34878D82A}">
                    <a16:rowId xmlns:a16="http://schemas.microsoft.com/office/drawing/2014/main" val="10003"/>
                  </a:ext>
                </a:extLst>
              </a:tr>
              <a:tr h="255581">
                <a:tc>
                  <a:txBody>
                    <a:bodyPr/>
                    <a:lstStyle/>
                    <a:p>
                      <a:pPr marL="342900" marR="0" lvl="0" indent="-342900" algn="ctr" defTabSz="914400" rtl="0" eaLnBrk="1" fontAlgn="base" latinLnBrk="0" hangingPunct="1">
                        <a:lnSpc>
                          <a:spcPct val="100000"/>
                        </a:lnSpc>
                        <a:spcBef>
                          <a:spcPct val="0"/>
                        </a:spcBef>
                        <a:spcAft>
                          <a:spcPct val="0"/>
                        </a:spcAft>
                        <a:buClrTx/>
                        <a:buSzTx/>
                        <a:buFont typeface="Symbol" pitchFamily="18" charset="2"/>
                        <a:buNone/>
                        <a:tabLst>
                          <a:tab pos="238125" algn="l"/>
                        </a:tabLst>
                      </a:pPr>
                      <a:r>
                        <a:rPr kumimoji="0" lang="ru-RU" sz="1600" b="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lang="ru-RU" sz="1600" dirty="0" smtClean="0">
                          <a:solidFill>
                            <a:schemeClr val="tx1"/>
                          </a:solidFill>
                          <a:latin typeface="Times New Roman" panose="02020603050405020304" pitchFamily="18" charset="0"/>
                          <a:cs typeface="Times New Roman" panose="02020603050405020304" pitchFamily="18" charset="0"/>
                        </a:rPr>
                        <a:t>ШТРАФЫ, САНКЦИИ, ВОЗМЕЩЕНИЕ УЩЕРБА</a:t>
                      </a:r>
                      <a:endParaRPr kumimoji="0" lang="ru-RU"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anchor="b" horzOverflow="overflow">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600" dirty="0" smtClean="0">
                          <a:latin typeface="Times New Roman" panose="02020603050405020304" pitchFamily="18" charset="0"/>
                          <a:cs typeface="Times New Roman" panose="02020603050405020304" pitchFamily="18" charset="0"/>
                        </a:rPr>
                        <a:t>50,0</a:t>
                      </a:r>
                      <a:endParaRPr kumimoji="0" lang="ru-RU" sz="1600" b="1" i="0" u="none" strike="noStrike" kern="1200" cap="none" spc="0" normalizeH="0" baseline="0" dirty="0" smtClean="0">
                        <a:ln>
                          <a:noFill/>
                        </a:ln>
                        <a:solidFill>
                          <a:srgbClr val="002060"/>
                        </a:solidFill>
                        <a:effectLst/>
                        <a:uLnTx/>
                        <a:uFillTx/>
                        <a:latin typeface="Times New Roman" panose="02020603050405020304" pitchFamily="18" charset="0"/>
                        <a:ea typeface="+mn-ea"/>
                        <a:cs typeface="Times New Roman" panose="02020603050405020304" pitchFamily="18" charset="0"/>
                      </a:endParaRPr>
                    </a:p>
                  </a:txBody>
                  <a:tcP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600" dirty="0" smtClean="0">
                          <a:latin typeface="Times New Roman" panose="02020603050405020304" pitchFamily="18" charset="0"/>
                          <a:cs typeface="Times New Roman" panose="02020603050405020304" pitchFamily="18" charset="0"/>
                        </a:rPr>
                        <a:t>60,0</a:t>
                      </a:r>
                      <a:endParaRPr kumimoji="0" lang="ru-RU" sz="1600" b="1" i="0" u="none" strike="noStrike" kern="1200" cap="none" spc="0" normalizeH="0" baseline="0" dirty="0" smtClean="0">
                        <a:ln>
                          <a:noFill/>
                        </a:ln>
                        <a:solidFill>
                          <a:srgbClr val="002060"/>
                        </a:solidFill>
                        <a:effectLst/>
                        <a:uLnTx/>
                        <a:uFillTx/>
                        <a:latin typeface="Times New Roman" panose="02020603050405020304" pitchFamily="18" charset="0"/>
                        <a:ea typeface="+mn-ea"/>
                        <a:cs typeface="Times New Roman" panose="02020603050405020304" pitchFamily="18" charset="0"/>
                      </a:endParaRPr>
                    </a:p>
                  </a:txBody>
                  <a:tcP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600" dirty="0" smtClean="0">
                          <a:latin typeface="Times New Roman" panose="02020603050405020304" pitchFamily="18" charset="0"/>
                          <a:cs typeface="Times New Roman" panose="02020603050405020304" pitchFamily="18" charset="0"/>
                        </a:rPr>
                        <a:t>70,0</a:t>
                      </a:r>
                      <a:endParaRPr kumimoji="0" lang="ru-RU" sz="1600" b="1" i="0" u="none" strike="noStrike" kern="1200" cap="none" spc="0" normalizeH="0" baseline="0" dirty="0" smtClean="0">
                        <a:ln>
                          <a:noFill/>
                        </a:ln>
                        <a:solidFill>
                          <a:srgbClr val="002060"/>
                        </a:solidFill>
                        <a:effectLst/>
                        <a:uLnTx/>
                        <a:uFillTx/>
                        <a:latin typeface="Times New Roman" panose="02020603050405020304" pitchFamily="18" charset="0"/>
                        <a:ea typeface="+mn-ea"/>
                        <a:cs typeface="Times New Roman" panose="02020603050405020304" pitchFamily="18" charset="0"/>
                      </a:endParaRPr>
                    </a:p>
                  </a:txBody>
                  <a:tcP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extLst>
                  <a:ext uri="{0D108BD9-81ED-4DB2-BD59-A6C34878D82A}">
                    <a16:rowId xmlns:a16="http://schemas.microsoft.com/office/drawing/2014/main" val="10004"/>
                  </a:ext>
                </a:extLst>
              </a:tr>
              <a:tr h="280341">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600" b="1"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БЕЗВОЗМЕЗДНЫЕ ПОСТУПЛЕНИЯ (межбюджетные трансферты), в том числе:</a:t>
                      </a:r>
                      <a:endParaRPr kumimoji="0" lang="ru-RU" sz="16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anchor="b" horzOverflow="overflow">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ctr"/>
                      <a:r>
                        <a:rPr lang="ru-RU" sz="1600" b="1" kern="1400" dirty="0" smtClean="0">
                          <a:solidFill>
                            <a:srgbClr val="000000"/>
                          </a:solidFill>
                          <a:effectLst/>
                          <a:latin typeface="Times New Roman" panose="02020603050405020304" pitchFamily="18" charset="0"/>
                          <a:ea typeface="Times New Roman" panose="02020603050405020304" pitchFamily="18" charset="0"/>
                        </a:rPr>
                        <a:t>175050,0</a:t>
                      </a:r>
                      <a:endParaRPr kumimoji="0" lang="ru-RU" sz="1600" b="1" i="0" u="none" strike="noStrike" kern="1200" cap="none" spc="0" normalizeH="0" baseline="0" dirty="0" smtClean="0">
                        <a:ln>
                          <a:noFill/>
                        </a:ln>
                        <a:solidFill>
                          <a:srgbClr val="002060"/>
                        </a:solidFill>
                        <a:effectLst/>
                        <a:uLnTx/>
                        <a:uFillTx/>
                        <a:latin typeface="Times New Roman" panose="02020603050405020304" pitchFamily="18" charset="0"/>
                        <a:ea typeface="+mn-ea"/>
                        <a:cs typeface="Times New Roman" panose="02020603050405020304" pitchFamily="18" charset="0"/>
                      </a:endParaRPr>
                    </a:p>
                  </a:txBody>
                  <a:tcP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ctr"/>
                      <a:r>
                        <a:rPr lang="ru-RU" sz="1600" b="1" kern="1400" dirty="0" smtClean="0">
                          <a:solidFill>
                            <a:srgbClr val="000000"/>
                          </a:solidFill>
                          <a:effectLst/>
                          <a:latin typeface="Times New Roman" panose="02020603050405020304" pitchFamily="18" charset="0"/>
                          <a:ea typeface="Times New Roman" panose="02020603050405020304" pitchFamily="18" charset="0"/>
                        </a:rPr>
                        <a:t>148008,8</a:t>
                      </a:r>
                      <a:endParaRPr kumimoji="0" lang="ru-RU" sz="1600" b="1" i="0" u="none" strike="noStrike" kern="1200" cap="none" spc="0" normalizeH="0" baseline="0" dirty="0" smtClean="0">
                        <a:ln>
                          <a:noFill/>
                        </a:ln>
                        <a:solidFill>
                          <a:srgbClr val="002060"/>
                        </a:solidFill>
                        <a:effectLst/>
                        <a:uLnTx/>
                        <a:uFillTx/>
                        <a:latin typeface="Times New Roman" panose="02020603050405020304" pitchFamily="18" charset="0"/>
                        <a:ea typeface="+mn-ea"/>
                        <a:cs typeface="Times New Roman" panose="02020603050405020304" pitchFamily="18" charset="0"/>
                      </a:endParaRPr>
                    </a:p>
                  </a:txBody>
                  <a:tcP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ctr"/>
                      <a:r>
                        <a:rPr lang="ru-RU" sz="1600" b="1" kern="1400" dirty="0" smtClean="0">
                          <a:solidFill>
                            <a:srgbClr val="000000"/>
                          </a:solidFill>
                          <a:effectLst/>
                          <a:latin typeface="Times New Roman" panose="02020603050405020304" pitchFamily="18" charset="0"/>
                          <a:ea typeface="Times New Roman" panose="02020603050405020304" pitchFamily="18" charset="0"/>
                        </a:rPr>
                        <a:t>153398,5</a:t>
                      </a:r>
                      <a:endParaRPr kumimoji="0" lang="ru-RU" sz="1600" b="1" i="0" u="none" strike="noStrike" kern="1200" cap="none" spc="0" normalizeH="0" baseline="0" dirty="0" smtClean="0">
                        <a:ln>
                          <a:noFill/>
                        </a:ln>
                        <a:solidFill>
                          <a:srgbClr val="002060"/>
                        </a:solidFill>
                        <a:effectLst/>
                        <a:uLnTx/>
                        <a:uFillTx/>
                        <a:latin typeface="Times New Roman" panose="02020603050405020304" pitchFamily="18" charset="0"/>
                        <a:ea typeface="+mn-ea"/>
                        <a:cs typeface="Times New Roman" panose="02020603050405020304" pitchFamily="18" charset="0"/>
                      </a:endParaRPr>
                    </a:p>
                  </a:txBody>
                  <a:tcP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extLst>
                  <a:ext uri="{0D108BD9-81ED-4DB2-BD59-A6C34878D82A}">
                    <a16:rowId xmlns:a16="http://schemas.microsoft.com/office/drawing/2014/main" val="10005"/>
                  </a:ext>
                </a:extLst>
              </a:tr>
              <a:tr h="377440">
                <a:tc>
                  <a:txBody>
                    <a:bodyPr/>
                    <a:lstStyle/>
                    <a:p>
                      <a:pPr marL="342900" marR="0" lvl="0" indent="-342900" algn="ctr" defTabSz="914400" rtl="0" eaLnBrk="1" fontAlgn="base" latinLnBrk="0" hangingPunct="1">
                        <a:lnSpc>
                          <a:spcPct val="100000"/>
                        </a:lnSpc>
                        <a:spcBef>
                          <a:spcPct val="0"/>
                        </a:spcBef>
                        <a:spcAft>
                          <a:spcPct val="0"/>
                        </a:spcAft>
                        <a:buClrTx/>
                        <a:buSzTx/>
                        <a:buFont typeface="Symbol" pitchFamily="18" charset="2"/>
                        <a:buNone/>
                        <a:tabLst>
                          <a:tab pos="238125" algn="l"/>
                        </a:tabLst>
                      </a:pPr>
                      <a:r>
                        <a:rPr kumimoji="0" lang="ru-RU" sz="1600" b="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Дотации на выравнивание бюджетной обеспеченности</a:t>
                      </a:r>
                      <a:endParaRPr kumimoji="0" lang="ru-RU"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anchor="b" horzOverflow="overflow">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600" kern="1400" dirty="0" smtClean="0">
                          <a:solidFill>
                            <a:srgbClr val="000000"/>
                          </a:solidFill>
                          <a:effectLst/>
                          <a:latin typeface="Times New Roman" panose="02020603050405020304" pitchFamily="18" charset="0"/>
                          <a:ea typeface="Times New Roman" panose="02020603050405020304" pitchFamily="18" charset="0"/>
                        </a:rPr>
                        <a:t>123560,9</a:t>
                      </a:r>
                      <a:endParaRPr kumimoji="0" lang="ru-RU" sz="1600" b="1" i="0" u="none" strike="noStrike" kern="1200" cap="none" spc="0" normalizeH="0" baseline="0" dirty="0" smtClean="0">
                        <a:ln>
                          <a:noFill/>
                        </a:ln>
                        <a:solidFill>
                          <a:srgbClr val="002060"/>
                        </a:solidFill>
                        <a:effectLst/>
                        <a:uLnTx/>
                        <a:uFillTx/>
                        <a:latin typeface="Times New Roman" panose="02020603050405020304" pitchFamily="18" charset="0"/>
                        <a:ea typeface="+mn-ea"/>
                        <a:cs typeface="Times New Roman" panose="02020603050405020304" pitchFamily="18" charset="0"/>
                      </a:endParaRPr>
                    </a:p>
                  </a:txBody>
                  <a:tcP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600" kern="1400" dirty="0" smtClean="0">
                          <a:solidFill>
                            <a:srgbClr val="000000"/>
                          </a:solidFill>
                          <a:effectLst/>
                          <a:latin typeface="Times New Roman" panose="02020603050405020304" pitchFamily="18" charset="0"/>
                          <a:ea typeface="Times New Roman" panose="02020603050405020304" pitchFamily="18" charset="0"/>
                        </a:rPr>
                        <a:t>127899,1</a:t>
                      </a:r>
                      <a:endParaRPr kumimoji="0" lang="ru-RU" sz="1600" b="1" i="0" u="none" strike="noStrike" kern="1200" cap="none" spc="0" normalizeH="0" baseline="0" dirty="0" smtClean="0">
                        <a:ln>
                          <a:noFill/>
                        </a:ln>
                        <a:solidFill>
                          <a:srgbClr val="002060"/>
                        </a:solidFill>
                        <a:effectLst/>
                        <a:uLnTx/>
                        <a:uFillTx/>
                        <a:latin typeface="Times New Roman" panose="02020603050405020304" pitchFamily="18" charset="0"/>
                        <a:ea typeface="+mn-ea"/>
                        <a:cs typeface="Times New Roman" panose="02020603050405020304" pitchFamily="18" charset="0"/>
                      </a:endParaRPr>
                    </a:p>
                  </a:txBody>
                  <a:tcP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600" kern="1400" dirty="0" smtClean="0">
                          <a:solidFill>
                            <a:srgbClr val="000000"/>
                          </a:solidFill>
                          <a:effectLst/>
                          <a:latin typeface="Times New Roman" panose="02020603050405020304" pitchFamily="18" charset="0"/>
                          <a:ea typeface="Times New Roman" panose="02020603050405020304" pitchFamily="18" charset="0"/>
                        </a:rPr>
                        <a:t>132486,2</a:t>
                      </a:r>
                      <a:endParaRPr kumimoji="0" lang="ru-RU" sz="1600" b="1" i="0" u="none" strike="noStrike" kern="1200" cap="none" spc="0" normalizeH="0" baseline="0" dirty="0" smtClean="0">
                        <a:ln>
                          <a:noFill/>
                        </a:ln>
                        <a:solidFill>
                          <a:srgbClr val="002060"/>
                        </a:solidFill>
                        <a:effectLst/>
                        <a:uLnTx/>
                        <a:uFillTx/>
                        <a:latin typeface="Times New Roman" panose="02020603050405020304" pitchFamily="18" charset="0"/>
                        <a:ea typeface="+mn-ea"/>
                        <a:cs typeface="Times New Roman" panose="02020603050405020304" pitchFamily="18" charset="0"/>
                      </a:endParaRPr>
                    </a:p>
                  </a:txBody>
                  <a:tcP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extLst>
                  <a:ext uri="{0D108BD9-81ED-4DB2-BD59-A6C34878D82A}">
                    <a16:rowId xmlns:a16="http://schemas.microsoft.com/office/drawing/2014/main" val="10006"/>
                  </a:ext>
                </a:extLst>
              </a:tr>
              <a:tr h="377440">
                <a:tc>
                  <a:txBody>
                    <a:bodyPr/>
                    <a:lstStyle/>
                    <a:p>
                      <a:pPr marL="342900" marR="0" lvl="0" indent="-342900" algn="ctr" defTabSz="914400" rtl="0" eaLnBrk="1" fontAlgn="base" latinLnBrk="0" hangingPunct="1">
                        <a:lnSpc>
                          <a:spcPct val="100000"/>
                        </a:lnSpc>
                        <a:spcBef>
                          <a:spcPct val="0"/>
                        </a:spcBef>
                        <a:spcAft>
                          <a:spcPct val="0"/>
                        </a:spcAft>
                        <a:buClrTx/>
                        <a:buSzTx/>
                        <a:buFont typeface="Symbol" pitchFamily="18" charset="2"/>
                        <a:buNone/>
                        <a:tabLst>
                          <a:tab pos="238125" algn="l"/>
                        </a:tabLst>
                      </a:pPr>
                      <a:r>
                        <a:rPr kumimoji="0" lang="ru-RU" sz="1600" b="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Субвенции бюджетам субъектов РФ</a:t>
                      </a:r>
                      <a:endParaRPr kumimoji="0" lang="ru-RU"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anchor="b" horzOverflow="overflow">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600" b="0" kern="1400" dirty="0" smtClean="0">
                          <a:solidFill>
                            <a:srgbClr val="000000"/>
                          </a:solidFill>
                          <a:effectLst/>
                          <a:latin typeface="Times New Roman" panose="02020603050405020304" pitchFamily="18" charset="0"/>
                          <a:ea typeface="Times New Roman" panose="02020603050405020304" pitchFamily="18" charset="0"/>
                        </a:rPr>
                        <a:t>19306,5</a:t>
                      </a:r>
                      <a:endParaRPr kumimoji="0" lang="ru-RU" sz="1600" b="0" i="0" u="none" strike="noStrike" kern="1200" cap="none" spc="0" normalizeH="0" baseline="0" dirty="0" smtClean="0">
                        <a:ln>
                          <a:noFill/>
                        </a:ln>
                        <a:solidFill>
                          <a:srgbClr val="002060"/>
                        </a:solidFill>
                        <a:effectLst/>
                        <a:uLnTx/>
                        <a:uFillTx/>
                        <a:latin typeface="Times New Roman" panose="02020603050405020304" pitchFamily="18" charset="0"/>
                        <a:ea typeface="+mn-ea"/>
                        <a:cs typeface="Times New Roman" panose="02020603050405020304" pitchFamily="18" charset="0"/>
                      </a:endParaRPr>
                    </a:p>
                  </a:txBody>
                  <a:tcP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600" b="0" kern="1400" dirty="0" smtClean="0">
                          <a:solidFill>
                            <a:srgbClr val="000000"/>
                          </a:solidFill>
                          <a:effectLst/>
                          <a:latin typeface="Times New Roman" panose="02020603050405020304" pitchFamily="18" charset="0"/>
                          <a:ea typeface="Times New Roman" panose="02020603050405020304" pitchFamily="18" charset="0"/>
                        </a:rPr>
                        <a:t>20109,7</a:t>
                      </a:r>
                      <a:endParaRPr kumimoji="0" lang="ru-RU" sz="1600" b="0" i="0" u="none" strike="noStrike" kern="1200" cap="none" spc="0" normalizeH="0" baseline="0" dirty="0" smtClean="0">
                        <a:ln>
                          <a:noFill/>
                        </a:ln>
                        <a:solidFill>
                          <a:srgbClr val="002060"/>
                        </a:solidFill>
                        <a:effectLst/>
                        <a:uLnTx/>
                        <a:uFillTx/>
                        <a:latin typeface="Times New Roman" panose="02020603050405020304" pitchFamily="18" charset="0"/>
                        <a:ea typeface="+mn-ea"/>
                        <a:cs typeface="Times New Roman" panose="02020603050405020304" pitchFamily="18" charset="0"/>
                      </a:endParaRPr>
                    </a:p>
                  </a:txBody>
                  <a:tcP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600" b="0" kern="1400" dirty="0" smtClean="0">
                          <a:solidFill>
                            <a:srgbClr val="000000"/>
                          </a:solidFill>
                          <a:effectLst/>
                          <a:latin typeface="Times New Roman" panose="02020603050405020304" pitchFamily="18" charset="0"/>
                          <a:ea typeface="Times New Roman" panose="02020603050405020304" pitchFamily="18" charset="0"/>
                        </a:rPr>
                        <a:t>20912,3</a:t>
                      </a:r>
                      <a:endParaRPr kumimoji="0" lang="ru-RU" sz="1600" b="0" i="0" u="none" strike="noStrike" kern="1200" cap="none" spc="0" normalizeH="0" baseline="0" dirty="0" smtClean="0">
                        <a:ln>
                          <a:noFill/>
                        </a:ln>
                        <a:solidFill>
                          <a:srgbClr val="002060"/>
                        </a:solidFill>
                        <a:effectLst/>
                        <a:uLnTx/>
                        <a:uFillTx/>
                        <a:latin typeface="Times New Roman" panose="02020603050405020304" pitchFamily="18" charset="0"/>
                        <a:ea typeface="+mn-ea"/>
                        <a:cs typeface="Times New Roman" panose="02020603050405020304" pitchFamily="18" charset="0"/>
                      </a:endParaRPr>
                    </a:p>
                  </a:txBody>
                  <a:tcP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extLst>
                  <a:ext uri="{0D108BD9-81ED-4DB2-BD59-A6C34878D82A}">
                    <a16:rowId xmlns:a16="http://schemas.microsoft.com/office/drawing/2014/main" val="10007"/>
                  </a:ext>
                </a:extLst>
              </a:tr>
              <a:tr h="39404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600" b="1"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ВСЕГО ДОХОДОВ:</a:t>
                      </a:r>
                      <a:endParaRPr kumimoji="0" lang="ru-RU" sz="16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anchor="ctr" anchorCtr="1" horzOverflow="overflow">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accent1"/>
                    </a:solidFill>
                  </a:tcPr>
                </a:tc>
                <a:tc>
                  <a:txBody>
                    <a:bodyPr/>
                    <a:lstStyle/>
                    <a:p>
                      <a:pPr algn="ctr"/>
                      <a:r>
                        <a:rPr lang="ru-RU" sz="1600" b="1" kern="1400" dirty="0" smtClean="0">
                          <a:solidFill>
                            <a:srgbClr val="000000"/>
                          </a:solidFill>
                          <a:effectLst/>
                          <a:latin typeface="Times New Roman" panose="02020603050405020304" pitchFamily="18" charset="0"/>
                          <a:ea typeface="Times New Roman" panose="02020603050405020304" pitchFamily="18" charset="0"/>
                        </a:rPr>
                        <a:t>184916,3</a:t>
                      </a:r>
                      <a:endParaRPr kumimoji="0" lang="ru-RU" sz="1600" b="1" i="0" u="none" strike="noStrike" kern="1200" cap="none" spc="0" normalizeH="0" baseline="0" dirty="0">
                        <a:ln>
                          <a:noFill/>
                        </a:ln>
                        <a:solidFill>
                          <a:srgbClr val="002060"/>
                        </a:solidFill>
                        <a:effectLst/>
                        <a:uLnTx/>
                        <a:uFillTx/>
                        <a:latin typeface="Times New Roman" panose="02020603050405020304" pitchFamily="18" charset="0"/>
                        <a:ea typeface="+mn-ea"/>
                        <a:cs typeface="Times New Roman" panose="02020603050405020304" pitchFamily="18" charset="0"/>
                      </a:endParaRPr>
                    </a:p>
                  </a:txBody>
                  <a:tcP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accent1"/>
                    </a:solidFill>
                  </a:tcPr>
                </a:tc>
                <a:tc>
                  <a:txBody>
                    <a:bodyPr/>
                    <a:lstStyle/>
                    <a:p>
                      <a:pPr algn="ctr"/>
                      <a:r>
                        <a:rPr lang="ru-RU" sz="1600" b="1" kern="1400" dirty="0" smtClean="0">
                          <a:solidFill>
                            <a:srgbClr val="000000"/>
                          </a:solidFill>
                          <a:effectLst/>
                          <a:latin typeface="Times New Roman" panose="02020603050405020304" pitchFamily="18" charset="0"/>
                          <a:ea typeface="Times New Roman" panose="02020603050405020304" pitchFamily="18" charset="0"/>
                        </a:rPr>
                        <a:t>159084,2</a:t>
                      </a:r>
                      <a:endParaRPr kumimoji="0" lang="ru-RU" sz="1600" b="1" i="0" u="none" strike="noStrike" kern="1200" cap="none" spc="0" normalizeH="0" baseline="0" dirty="0">
                        <a:ln>
                          <a:noFill/>
                        </a:ln>
                        <a:solidFill>
                          <a:srgbClr val="002060"/>
                        </a:solidFill>
                        <a:effectLst/>
                        <a:uLnTx/>
                        <a:uFillTx/>
                        <a:latin typeface="Times New Roman" panose="02020603050405020304" pitchFamily="18" charset="0"/>
                        <a:ea typeface="+mn-ea"/>
                        <a:cs typeface="Times New Roman" panose="02020603050405020304" pitchFamily="18" charset="0"/>
                      </a:endParaRPr>
                    </a:p>
                  </a:txBody>
                  <a:tcP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accent1"/>
                    </a:solidFill>
                  </a:tcPr>
                </a:tc>
                <a:tc>
                  <a:txBody>
                    <a:bodyPr/>
                    <a:lstStyle/>
                    <a:p>
                      <a:pPr algn="ctr"/>
                      <a:r>
                        <a:rPr lang="ru-RU" sz="1600" b="1" kern="1400" dirty="0" smtClean="0">
                          <a:solidFill>
                            <a:srgbClr val="000000"/>
                          </a:solidFill>
                          <a:effectLst/>
                          <a:latin typeface="Times New Roman" panose="02020603050405020304" pitchFamily="18" charset="0"/>
                          <a:ea typeface="Times New Roman" panose="02020603050405020304" pitchFamily="18" charset="0"/>
                        </a:rPr>
                        <a:t>165429,2</a:t>
                      </a:r>
                      <a:endParaRPr kumimoji="0" lang="ru-RU" sz="1600" b="1" i="0" u="none" strike="noStrike" kern="1200" cap="none" spc="0" normalizeH="0" baseline="0" dirty="0">
                        <a:ln>
                          <a:noFill/>
                        </a:ln>
                        <a:solidFill>
                          <a:srgbClr val="002060"/>
                        </a:solidFill>
                        <a:effectLst/>
                        <a:uLnTx/>
                        <a:uFillTx/>
                        <a:latin typeface="Times New Roman" panose="02020603050405020304" pitchFamily="18" charset="0"/>
                        <a:ea typeface="+mn-ea"/>
                        <a:cs typeface="Times New Roman" panose="02020603050405020304" pitchFamily="18" charset="0"/>
                      </a:endParaRPr>
                    </a:p>
                  </a:txBody>
                  <a:tcP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accent1"/>
                    </a:solidFill>
                  </a:tcPr>
                </a:tc>
                <a:extLst>
                  <a:ext uri="{0D108BD9-81ED-4DB2-BD59-A6C34878D82A}">
                    <a16:rowId xmlns:a16="http://schemas.microsoft.com/office/drawing/2014/main" val="10008"/>
                  </a:ext>
                </a:extLst>
              </a:tr>
            </a:tbl>
          </a:graphicData>
        </a:graphic>
      </p:graphicFrame>
      <p:pic>
        <p:nvPicPr>
          <p:cNvPr id="7" name="Содержимое 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a:xfrm>
            <a:off x="105169" y="116632"/>
            <a:ext cx="578400" cy="531963"/>
          </a:xfrm>
          <a:prstGeom prst="rect">
            <a:avLst/>
          </a:prstGeom>
        </p:spPr>
      </p:pic>
    </p:spTree>
    <p:extLst>
      <p:ext uri="{BB962C8B-B14F-4D97-AF65-F5344CB8AC3E}">
        <p14:creationId xmlns:p14="http://schemas.microsoft.com/office/powerpoint/2010/main" val="418758432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1"/>
          <p:cNvSpPr txBox="1">
            <a:spLocks/>
          </p:cNvSpPr>
          <p:nvPr/>
        </p:nvSpPr>
        <p:spPr>
          <a:xfrm>
            <a:off x="-108520" y="-7330"/>
            <a:ext cx="8460432" cy="1628800"/>
          </a:xfrm>
          <a:prstGeom prst="rect">
            <a:avLst/>
          </a:prstGeom>
        </p:spPr>
        <p:txBody>
          <a:bodyPr vert="horz" lIns="91440" tIns="45720" rIns="91440" bIns="45720" rtlCol="0" anchor="b">
            <a:noAutofit/>
          </a:bodyPr>
          <a:lstStyle>
            <a:lvl1pPr algn="l" defTabSz="914400" rtl="0" eaLnBrk="1" latinLnBrk="0" hangingPunct="1">
              <a:spcBef>
                <a:spcPct val="0"/>
              </a:spcBef>
              <a:buNone/>
              <a:defRPr sz="6600" kern="1200" cap="none" spc="-100" baseline="0">
                <a:ln>
                  <a:noFill/>
                </a:ln>
                <a:solidFill>
                  <a:schemeClr val="tx2"/>
                </a:solidFill>
                <a:effectLst/>
                <a:latin typeface="+mj-lt"/>
                <a:ea typeface="+mj-ea"/>
                <a:cs typeface="+mj-cs"/>
              </a:defRPr>
            </a:lvl1pPr>
          </a:lstStyle>
          <a:p>
            <a:endParaRPr lang="ru-RU" dirty="0"/>
          </a:p>
        </p:txBody>
      </p:sp>
      <p:sp>
        <p:nvSpPr>
          <p:cNvPr id="6" name="Заголовок 5"/>
          <p:cNvSpPr>
            <a:spLocks noGrp="1"/>
          </p:cNvSpPr>
          <p:nvPr>
            <p:ph type="ctrTitle"/>
          </p:nvPr>
        </p:nvSpPr>
        <p:spPr>
          <a:xfrm>
            <a:off x="1331640" y="116633"/>
            <a:ext cx="6541468" cy="1368152"/>
          </a:xfrm>
        </p:spPr>
        <p:txBody>
          <a:bodyPr/>
          <a:lstStyle/>
          <a:p>
            <a:pPr algn="ctr"/>
            <a:r>
              <a:rPr lang="ru-RU" sz="2000" b="1" dirty="0" smtClean="0"/>
              <a:t>РАСХОДЫ  </a:t>
            </a:r>
            <a:r>
              <a:rPr lang="ru-RU" sz="2000" b="1" dirty="0"/>
              <a:t>БЮДЖЕТА </a:t>
            </a:r>
            <a:r>
              <a:rPr lang="ru-RU" sz="2000" b="1" dirty="0" smtClean="0"/>
              <a:t>МУНИЦИПАЛЬНОГО </a:t>
            </a:r>
            <a:r>
              <a:rPr lang="ru-RU" sz="2000" b="1" dirty="0"/>
              <a:t>ОБРАЗОВАНИЯ </a:t>
            </a:r>
            <a:r>
              <a:rPr lang="ru-RU" sz="2000" b="1" dirty="0" smtClean="0"/>
              <a:t>МУНИЦИПАЛЬНЫЙ </a:t>
            </a:r>
            <a:r>
              <a:rPr lang="ru-RU" sz="2000" b="1" dirty="0"/>
              <a:t>ОКРУГ  </a:t>
            </a:r>
            <a:r>
              <a:rPr lang="ru-RU" sz="2000" b="1" dirty="0" err="1" smtClean="0"/>
              <a:t>Ржевка</a:t>
            </a:r>
            <a:r>
              <a:rPr lang="ru-RU" sz="2000" b="1" dirty="0" smtClean="0"/>
              <a:t> </a:t>
            </a:r>
            <a:br>
              <a:rPr lang="ru-RU" sz="2000" b="1" dirty="0" smtClean="0"/>
            </a:br>
            <a:r>
              <a:rPr lang="ru-RU" sz="2000" b="1" dirty="0" smtClean="0"/>
              <a:t>на 2024 год и на плановый период 2025 </a:t>
            </a:r>
            <a:r>
              <a:rPr lang="ru-RU" sz="2000" b="1" dirty="0"/>
              <a:t>И </a:t>
            </a:r>
            <a:r>
              <a:rPr lang="ru-RU" sz="2000" b="1" dirty="0" smtClean="0"/>
              <a:t>2026 годов</a:t>
            </a:r>
            <a:r>
              <a:rPr lang="en-US" sz="2000" b="1" dirty="0" smtClean="0"/>
              <a:t/>
            </a:r>
            <a:br>
              <a:rPr lang="en-US" sz="2000" b="1" dirty="0" smtClean="0"/>
            </a:br>
            <a:endParaRPr lang="ru-RU" sz="2000" b="1" dirty="0"/>
          </a:p>
        </p:txBody>
      </p:sp>
      <p:sp>
        <p:nvSpPr>
          <p:cNvPr id="8" name="Заголовок 1"/>
          <p:cNvSpPr txBox="1">
            <a:spLocks/>
          </p:cNvSpPr>
          <p:nvPr/>
        </p:nvSpPr>
        <p:spPr>
          <a:xfrm>
            <a:off x="458316" y="116632"/>
            <a:ext cx="8074124" cy="1872208"/>
          </a:xfrm>
          <a:prstGeom prst="rect">
            <a:avLst/>
          </a:prstGeom>
        </p:spPr>
        <p:txBody>
          <a:bodyPr vert="horz" lIns="91440" tIns="45720" rIns="91440" bIns="45720" rtlCol="0" anchor="b">
            <a:noAutofit/>
          </a:bodyPr>
          <a:lstStyle>
            <a:lvl1pPr algn="l" defTabSz="914400" rtl="0" eaLnBrk="1" latinLnBrk="0" hangingPunct="1">
              <a:spcBef>
                <a:spcPct val="0"/>
              </a:spcBef>
              <a:buNone/>
              <a:defRPr sz="6600" kern="1200" cap="none" spc="-100" baseline="0">
                <a:ln>
                  <a:noFill/>
                </a:ln>
                <a:solidFill>
                  <a:schemeClr val="tx2"/>
                </a:solidFill>
                <a:effectLst/>
                <a:latin typeface="+mj-lt"/>
                <a:ea typeface="+mj-ea"/>
                <a:cs typeface="+mj-cs"/>
              </a:defRPr>
            </a:lvl1pPr>
          </a:lstStyle>
          <a:p>
            <a:endParaRPr lang="ru-RU" dirty="0"/>
          </a:p>
        </p:txBody>
      </p:sp>
      <p:graphicFrame>
        <p:nvGraphicFramePr>
          <p:cNvPr id="7" name="Таблица 6"/>
          <p:cNvGraphicFramePr>
            <a:graphicFrameLocks noGrp="1"/>
          </p:cNvGraphicFramePr>
          <p:nvPr>
            <p:extLst>
              <p:ext uri="{D42A27DB-BD31-4B8C-83A1-F6EECF244321}">
                <p14:modId xmlns:p14="http://schemas.microsoft.com/office/powerpoint/2010/main" val="4218683439"/>
              </p:ext>
            </p:extLst>
          </p:nvPr>
        </p:nvGraphicFramePr>
        <p:xfrm>
          <a:off x="323528" y="1740314"/>
          <a:ext cx="7839136" cy="3313069"/>
        </p:xfrm>
        <a:graphic>
          <a:graphicData uri="http://schemas.openxmlformats.org/drawingml/2006/table">
            <a:tbl>
              <a:tblPr>
                <a:tableStyleId>{5DA37D80-6434-44D0-A028-1B22A696006F}</a:tableStyleId>
              </a:tblPr>
              <a:tblGrid>
                <a:gridCol w="469944">
                  <a:extLst>
                    <a:ext uri="{9D8B030D-6E8A-4147-A177-3AD203B41FA5}">
                      <a16:colId xmlns:a16="http://schemas.microsoft.com/office/drawing/2014/main" val="20000"/>
                    </a:ext>
                  </a:extLst>
                </a:gridCol>
                <a:gridCol w="4704896">
                  <a:extLst>
                    <a:ext uri="{9D8B030D-6E8A-4147-A177-3AD203B41FA5}">
                      <a16:colId xmlns:a16="http://schemas.microsoft.com/office/drawing/2014/main" val="20001"/>
                    </a:ext>
                  </a:extLst>
                </a:gridCol>
                <a:gridCol w="936104">
                  <a:extLst>
                    <a:ext uri="{9D8B030D-6E8A-4147-A177-3AD203B41FA5}">
                      <a16:colId xmlns:a16="http://schemas.microsoft.com/office/drawing/2014/main" val="20002"/>
                    </a:ext>
                  </a:extLst>
                </a:gridCol>
                <a:gridCol w="792088">
                  <a:extLst>
                    <a:ext uri="{9D8B030D-6E8A-4147-A177-3AD203B41FA5}">
                      <a16:colId xmlns:a16="http://schemas.microsoft.com/office/drawing/2014/main" val="20003"/>
                    </a:ext>
                  </a:extLst>
                </a:gridCol>
                <a:gridCol w="936104">
                  <a:extLst>
                    <a:ext uri="{9D8B030D-6E8A-4147-A177-3AD203B41FA5}">
                      <a16:colId xmlns:a16="http://schemas.microsoft.com/office/drawing/2014/main" val="20004"/>
                    </a:ext>
                  </a:extLst>
                </a:gridCol>
              </a:tblGrid>
              <a:tr h="5037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1" i="0" u="none" strike="noStrike" kern="1200" cap="none" spc="0" normalizeH="0" baseline="0" dirty="0" smtClean="0">
                          <a:ln>
                            <a:noFill/>
                          </a:ln>
                          <a:solidFill>
                            <a:srgbClr val="002060"/>
                          </a:solidFill>
                          <a:effectLst/>
                          <a:uLnTx/>
                          <a:uFillTx/>
                          <a:latin typeface="Times New Roman" panose="02020603050405020304" pitchFamily="18" charset="0"/>
                          <a:ea typeface="+mn-ea"/>
                          <a:cs typeface="Times New Roman" panose="02020603050405020304" pitchFamily="18" charset="0"/>
                        </a:rPr>
                        <a:t>№</a:t>
                      </a:r>
                    </a:p>
                  </a:txBody>
                  <a:tcPr marL="50018" marR="50018" marT="0" marB="0" anchor="ctr" horzOverflow="overflow">
                    <a:solidFill>
                      <a:schemeClr val="accent1">
                        <a:hueOff val="0"/>
                        <a:satOff val="0"/>
                        <a:lumOff val="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1"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Наименование показателя</a:t>
                      </a:r>
                      <a:endParaRPr kumimoji="0" lang="ru-RU" sz="1800" b="1"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endParaRPr>
                    </a:p>
                  </a:txBody>
                  <a:tcPr marL="50018" marR="50018" marT="0" marB="0" anchor="ctr" horzOverflow="overflow">
                    <a:solidFill>
                      <a:schemeClr val="accent1">
                        <a:hueOff val="0"/>
                        <a:satOff val="0"/>
                        <a:lumOff val="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1"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202</a:t>
                      </a:r>
                      <a:r>
                        <a:rPr kumimoji="0" lang="en-US" sz="1800" b="1"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4</a:t>
                      </a:r>
                      <a:r>
                        <a:rPr kumimoji="0" lang="ru-RU" sz="1800" b="1"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 </a:t>
                      </a:r>
                      <a:r>
                        <a:rPr kumimoji="0" lang="ru-RU" sz="1800" b="1"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г.</a:t>
                      </a:r>
                      <a:endParaRPr kumimoji="0" lang="ru-RU" sz="1800" b="1"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endParaRPr>
                    </a:p>
                  </a:txBody>
                  <a:tcPr marL="50018" marR="50018" marT="0" marB="0" anchor="ctr" horzOverflow="overflow">
                    <a:solidFill>
                      <a:schemeClr val="accent1">
                        <a:hueOff val="0"/>
                        <a:satOff val="0"/>
                        <a:lumOff val="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1"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202</a:t>
                      </a:r>
                      <a:r>
                        <a:rPr kumimoji="0" lang="en-US" sz="1800" b="1"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5</a:t>
                      </a:r>
                      <a:r>
                        <a:rPr kumimoji="0" lang="ru-RU" sz="1800" b="1"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 </a:t>
                      </a:r>
                      <a:r>
                        <a:rPr kumimoji="0" lang="ru-RU" sz="1800" b="1"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г.</a:t>
                      </a:r>
                    </a:p>
                  </a:txBody>
                  <a:tcPr marL="50018" marR="50018" marT="0" marB="0" anchor="ctr" horzOverflow="overflow">
                    <a:solidFill>
                      <a:schemeClr val="accent1">
                        <a:hueOff val="0"/>
                        <a:satOff val="0"/>
                        <a:lumOff val="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1"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202</a:t>
                      </a:r>
                      <a:r>
                        <a:rPr kumimoji="0" lang="en-US" sz="1800" b="1"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6</a:t>
                      </a:r>
                      <a:r>
                        <a:rPr kumimoji="0" lang="ru-RU" sz="1800" b="1"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 </a:t>
                      </a:r>
                      <a:r>
                        <a:rPr kumimoji="0" lang="ru-RU" sz="1800" b="1"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г.</a:t>
                      </a:r>
                    </a:p>
                  </a:txBody>
                  <a:tcPr marL="50018" marR="50018" marT="0" marB="0" anchor="ctr" horzOverflow="overflow">
                    <a:solidFill>
                      <a:schemeClr val="accent1">
                        <a:hueOff val="0"/>
                        <a:satOff val="0"/>
                        <a:lumOff val="0"/>
                      </a:schemeClr>
                    </a:solidFill>
                  </a:tcPr>
                </a:tc>
                <a:extLst>
                  <a:ext uri="{0D108BD9-81ED-4DB2-BD59-A6C34878D82A}">
                    <a16:rowId xmlns:a16="http://schemas.microsoft.com/office/drawing/2014/main" val="10000"/>
                  </a:ext>
                </a:extLst>
              </a:tr>
              <a:tr h="24268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600" b="1"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1</a:t>
                      </a:r>
                    </a:p>
                  </a:txBody>
                  <a:tcPr marL="50018" marR="50018" marT="0" marB="0" anchor="ctr" horzOverflow="overflow">
                    <a:solidFill>
                      <a:schemeClr val="tx2">
                        <a:lumMod val="40000"/>
                        <a:lumOff val="6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1"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ОБЩЕГОСУДАРСТВЕННЫЕ ВОПРОСЫ</a:t>
                      </a:r>
                      <a:endParaRPr kumimoji="0" lang="ru-RU" sz="1600" b="1"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endParaRPr>
                    </a:p>
                  </a:txBody>
                  <a:tcPr marL="50018" marR="50018" marT="0" marB="0" anchor="ctr" horzOverflow="overflow">
                    <a:solidFill>
                      <a:schemeClr val="tx2">
                        <a:lumMod val="40000"/>
                        <a:lumOff val="6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lang="ru-RU" sz="1600" b="1" kern="1400" dirty="0" smtClean="0">
                          <a:solidFill>
                            <a:srgbClr val="000000"/>
                          </a:solidFill>
                          <a:effectLst/>
                          <a:latin typeface="Times New Roman" panose="02020603050405020304" pitchFamily="18" charset="0"/>
                          <a:ea typeface="Times New Roman" panose="02020603050405020304" pitchFamily="18" charset="0"/>
                        </a:rPr>
                        <a:t>4</a:t>
                      </a:r>
                      <a:r>
                        <a:rPr lang="en-US" sz="1600" b="1" kern="1400" dirty="0" smtClean="0">
                          <a:solidFill>
                            <a:srgbClr val="000000"/>
                          </a:solidFill>
                          <a:effectLst/>
                          <a:latin typeface="Times New Roman" panose="02020603050405020304" pitchFamily="18" charset="0"/>
                          <a:ea typeface="Times New Roman" panose="02020603050405020304" pitchFamily="18" charset="0"/>
                        </a:rPr>
                        <a:t>2117</a:t>
                      </a:r>
                      <a:r>
                        <a:rPr lang="ru-RU" sz="1600" b="1" kern="1400" dirty="0" smtClean="0">
                          <a:solidFill>
                            <a:srgbClr val="000000"/>
                          </a:solidFill>
                          <a:effectLst/>
                          <a:latin typeface="Times New Roman" panose="02020603050405020304" pitchFamily="18" charset="0"/>
                          <a:ea typeface="Times New Roman" panose="02020603050405020304" pitchFamily="18" charset="0"/>
                        </a:rPr>
                        <a:t>,</a:t>
                      </a:r>
                      <a:r>
                        <a:rPr lang="en-US" sz="1600" b="1" kern="1400" dirty="0" smtClean="0">
                          <a:solidFill>
                            <a:srgbClr val="000000"/>
                          </a:solidFill>
                          <a:effectLst/>
                          <a:latin typeface="Times New Roman" panose="02020603050405020304" pitchFamily="18" charset="0"/>
                          <a:ea typeface="Times New Roman" panose="02020603050405020304" pitchFamily="18" charset="0"/>
                        </a:rPr>
                        <a:t>7</a:t>
                      </a:r>
                      <a:endParaRPr kumimoji="0" lang="ru-RU" sz="16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anchor="ctr" horzOverflow="overflow">
                    <a:solidFill>
                      <a:schemeClr val="tx2">
                        <a:lumMod val="40000"/>
                        <a:lumOff val="6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lang="en-US" sz="1600" b="1" kern="1400" dirty="0" smtClean="0">
                          <a:solidFill>
                            <a:srgbClr val="000000"/>
                          </a:solidFill>
                          <a:effectLst/>
                          <a:latin typeface="Times New Roman" panose="02020603050405020304" pitchFamily="18" charset="0"/>
                          <a:ea typeface="Times New Roman" panose="02020603050405020304" pitchFamily="18" charset="0"/>
                        </a:rPr>
                        <a:t>43830,7</a:t>
                      </a:r>
                      <a:endParaRPr kumimoji="0" lang="ru-RU" sz="16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anchor="ctr" horzOverflow="overflow">
                    <a:solidFill>
                      <a:schemeClr val="tx2">
                        <a:lumMod val="40000"/>
                        <a:lumOff val="6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lang="ru-RU" sz="1600" b="1" kern="1400" dirty="0" smtClean="0">
                          <a:solidFill>
                            <a:srgbClr val="000000"/>
                          </a:solidFill>
                          <a:effectLst/>
                          <a:latin typeface="Times New Roman" panose="02020603050405020304" pitchFamily="18" charset="0"/>
                          <a:ea typeface="Times New Roman" panose="02020603050405020304" pitchFamily="18" charset="0"/>
                        </a:rPr>
                        <a:t>45</a:t>
                      </a:r>
                      <a:r>
                        <a:rPr lang="en-US" sz="1600" b="1" kern="1400" dirty="0" smtClean="0">
                          <a:solidFill>
                            <a:srgbClr val="000000"/>
                          </a:solidFill>
                          <a:effectLst/>
                          <a:latin typeface="Times New Roman" panose="02020603050405020304" pitchFamily="18" charset="0"/>
                          <a:ea typeface="Times New Roman" panose="02020603050405020304" pitchFamily="18" charset="0"/>
                        </a:rPr>
                        <a:t>520</a:t>
                      </a:r>
                      <a:r>
                        <a:rPr lang="ru-RU" sz="1600" b="1" kern="1400" dirty="0" smtClean="0">
                          <a:solidFill>
                            <a:srgbClr val="000000"/>
                          </a:solidFill>
                          <a:effectLst/>
                          <a:latin typeface="Times New Roman" panose="02020603050405020304" pitchFamily="18" charset="0"/>
                          <a:ea typeface="Times New Roman" panose="02020603050405020304" pitchFamily="18" charset="0"/>
                        </a:rPr>
                        <a:t>,</a:t>
                      </a:r>
                      <a:r>
                        <a:rPr lang="en-US" sz="1600" b="1" kern="1400" dirty="0" smtClean="0">
                          <a:solidFill>
                            <a:srgbClr val="000000"/>
                          </a:solidFill>
                          <a:effectLst/>
                          <a:latin typeface="Times New Roman" panose="02020603050405020304" pitchFamily="18" charset="0"/>
                          <a:ea typeface="Times New Roman" panose="02020603050405020304" pitchFamily="18" charset="0"/>
                        </a:rPr>
                        <a:t>4</a:t>
                      </a:r>
                      <a:endParaRPr kumimoji="0" lang="ru-RU" sz="16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anchor="ctr" horzOverflow="overflow">
                    <a:solidFill>
                      <a:schemeClr val="tx2">
                        <a:lumMod val="40000"/>
                        <a:lumOff val="60000"/>
                      </a:schemeClr>
                    </a:solidFill>
                  </a:tcPr>
                </a:tc>
                <a:extLst>
                  <a:ext uri="{0D108BD9-81ED-4DB2-BD59-A6C34878D82A}">
                    <a16:rowId xmlns:a16="http://schemas.microsoft.com/office/drawing/2014/main" val="10001"/>
                  </a:ext>
                </a:extLst>
              </a:tr>
              <a:tr h="485366">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600" b="1"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2</a:t>
                      </a:r>
                    </a:p>
                  </a:txBody>
                  <a:tcPr marL="50018" marR="50018" marT="0" marB="0" anchor="ctr" horzOverflow="overflow">
                    <a:solidFill>
                      <a:schemeClr val="tx2">
                        <a:lumMod val="40000"/>
                        <a:lumOff val="6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1"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НАЦИОНАЛЬНАЯ БЕЗОПАСНОСТЬ И ПРАВООХРАНИТЕЛЬНАЯ ДЕЯТЕЛЬНОСТЬ</a:t>
                      </a:r>
                      <a:endParaRPr kumimoji="0" lang="ru-RU" sz="1600" b="1"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endParaRPr>
                    </a:p>
                  </a:txBody>
                  <a:tcPr marL="50018" marR="50018" marT="0" marB="0" anchor="ctr" horzOverflow="overflow">
                    <a:solidFill>
                      <a:schemeClr val="tx2">
                        <a:lumMod val="40000"/>
                        <a:lumOff val="6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lang="ru-RU" sz="1600" b="1" dirty="0" smtClean="0">
                          <a:solidFill>
                            <a:schemeClr val="tx1"/>
                          </a:solidFill>
                          <a:latin typeface="Times New Roman" panose="02020603050405020304" pitchFamily="18" charset="0"/>
                          <a:cs typeface="Times New Roman" panose="02020603050405020304" pitchFamily="18" charset="0"/>
                        </a:rPr>
                        <a:t>200,0</a:t>
                      </a:r>
                      <a:endParaRPr kumimoji="0" lang="ru-RU" sz="16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anchor="ctr" horzOverflow="overflow">
                    <a:solidFill>
                      <a:schemeClr val="tx2">
                        <a:lumMod val="40000"/>
                        <a:lumOff val="6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6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210,0</a:t>
                      </a:r>
                    </a:p>
                  </a:txBody>
                  <a:tcPr marL="0" marR="0" marT="0" marB="0" anchor="ctr" horzOverflow="overflow">
                    <a:solidFill>
                      <a:schemeClr val="tx2">
                        <a:lumMod val="40000"/>
                        <a:lumOff val="6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6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220,0</a:t>
                      </a:r>
                    </a:p>
                  </a:txBody>
                  <a:tcPr marL="0" marR="0" marT="0" marB="0" anchor="ctr" horzOverflow="overflow">
                    <a:solidFill>
                      <a:schemeClr val="tx2">
                        <a:lumMod val="40000"/>
                        <a:lumOff val="60000"/>
                      </a:schemeClr>
                    </a:solidFill>
                  </a:tcPr>
                </a:tc>
                <a:extLst>
                  <a:ext uri="{0D108BD9-81ED-4DB2-BD59-A6C34878D82A}">
                    <a16:rowId xmlns:a16="http://schemas.microsoft.com/office/drawing/2014/main" val="10006"/>
                  </a:ext>
                </a:extLst>
              </a:tr>
              <a:tr h="728049">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2.1</a:t>
                      </a:r>
                    </a:p>
                  </a:txBody>
                  <a:tcPr marL="50018" marR="50018" marT="0" marB="0" anchor="ctr" horzOverflow="overflow"/>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Защита и действия в чрезвычайных ситуациях, а также способы защиты от опасностей, возникающих при ведении военных действий или в следствии этих действий</a:t>
                      </a:r>
                      <a:endParaRPr kumimoji="0" lang="ru-RU" sz="16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endParaRPr>
                    </a:p>
                  </a:txBody>
                  <a:tcPr marL="50018" marR="50018" marT="0" marB="0"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lang="ru-RU" sz="1600" dirty="0" smtClean="0">
                          <a:solidFill>
                            <a:schemeClr val="tx1"/>
                          </a:solidFill>
                          <a:latin typeface="Times New Roman" panose="02020603050405020304" pitchFamily="18" charset="0"/>
                          <a:cs typeface="Times New Roman" panose="02020603050405020304" pitchFamily="18" charset="0"/>
                        </a:rPr>
                        <a:t>200,0</a:t>
                      </a:r>
                      <a:endParaRPr kumimoji="0" lang="ru-RU" sz="16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210,0</a:t>
                      </a:r>
                    </a:p>
                  </a:txBody>
                  <a:tcPr marL="0" marR="0" marT="0" marB="0"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220,0</a:t>
                      </a:r>
                    </a:p>
                  </a:txBody>
                  <a:tcPr marL="0" marR="0" marT="0" marB="0" anchor="ctr" horzOverflow="overflow"/>
                </a:tc>
                <a:extLst>
                  <a:ext uri="{0D108BD9-81ED-4DB2-BD59-A6C34878D82A}">
                    <a16:rowId xmlns:a16="http://schemas.microsoft.com/office/drawing/2014/main" val="10007"/>
                  </a:ext>
                </a:extLst>
              </a:tr>
              <a:tr h="370894">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600" b="1"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3</a:t>
                      </a:r>
                    </a:p>
                  </a:txBody>
                  <a:tcPr marL="50018" marR="50018" marT="0" marB="0" anchor="ctr" horzOverflow="overflow">
                    <a:solidFill>
                      <a:schemeClr val="tx2">
                        <a:lumMod val="40000"/>
                        <a:lumOff val="6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1"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НАЦИОНАЛЬНАЯ ЭКОНОМИКА</a:t>
                      </a:r>
                      <a:endParaRPr kumimoji="0" lang="ru-RU" sz="1600" b="1"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endParaRPr>
                    </a:p>
                  </a:txBody>
                  <a:tcPr marL="50018" marR="50018" marT="0" marB="0" anchor="ctr" horzOverflow="overflow">
                    <a:solidFill>
                      <a:schemeClr val="tx2">
                        <a:lumMod val="40000"/>
                        <a:lumOff val="6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lang="ru-RU" sz="1600" b="1" dirty="0" smtClean="0">
                          <a:solidFill>
                            <a:schemeClr val="tx1"/>
                          </a:solidFill>
                          <a:latin typeface="Times New Roman" panose="02020603050405020304" pitchFamily="18" charset="0"/>
                          <a:cs typeface="Times New Roman" panose="02020603050405020304" pitchFamily="18" charset="0"/>
                        </a:rPr>
                        <a:t>460,0</a:t>
                      </a:r>
                      <a:endParaRPr kumimoji="0" lang="ru-RU" sz="16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anchor="ctr" horzOverflow="overflow">
                    <a:solidFill>
                      <a:schemeClr val="tx2">
                        <a:lumMod val="40000"/>
                        <a:lumOff val="6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lang="ru-RU" sz="1600" b="1" dirty="0" smtClean="0">
                          <a:solidFill>
                            <a:schemeClr val="tx1"/>
                          </a:solidFill>
                          <a:latin typeface="Times New Roman" panose="02020603050405020304" pitchFamily="18" charset="0"/>
                          <a:cs typeface="Times New Roman" panose="02020603050405020304" pitchFamily="18" charset="0"/>
                        </a:rPr>
                        <a:t>480,0</a:t>
                      </a:r>
                      <a:endParaRPr kumimoji="0" lang="ru-RU" sz="16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anchor="ctr" horzOverflow="overflow">
                    <a:solidFill>
                      <a:schemeClr val="tx2">
                        <a:lumMod val="40000"/>
                        <a:lumOff val="6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lang="ru-RU" sz="1600" b="1" dirty="0" smtClean="0">
                          <a:solidFill>
                            <a:schemeClr val="tx1"/>
                          </a:solidFill>
                          <a:latin typeface="Times New Roman" panose="02020603050405020304" pitchFamily="18" charset="0"/>
                          <a:cs typeface="Times New Roman" panose="02020603050405020304" pitchFamily="18" charset="0"/>
                        </a:rPr>
                        <a:t>500,0</a:t>
                      </a:r>
                      <a:endParaRPr kumimoji="0" lang="ru-RU" sz="16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anchor="ctr" horzOverflow="overflow">
                    <a:solidFill>
                      <a:schemeClr val="tx2">
                        <a:lumMod val="40000"/>
                        <a:lumOff val="60000"/>
                      </a:schemeClr>
                    </a:solidFill>
                  </a:tcPr>
                </a:tc>
                <a:extLst>
                  <a:ext uri="{0D108BD9-81ED-4DB2-BD59-A6C34878D82A}">
                    <a16:rowId xmlns:a16="http://schemas.microsoft.com/office/drawing/2014/main" val="10008"/>
                  </a:ext>
                </a:extLst>
              </a:tr>
              <a:tr h="24268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3.1</a:t>
                      </a:r>
                    </a:p>
                  </a:txBody>
                  <a:tcPr marL="50018" marR="50018" marT="0" marB="0" anchor="ctr" horzOverflow="overflow"/>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u="none" strike="noStrike" cap="none" normalizeH="0" baseline="0" smtClean="0">
                          <a:ln>
                            <a:noFill/>
                          </a:ln>
                          <a:solidFill>
                            <a:srgbClr val="002060"/>
                          </a:solidFill>
                          <a:effectLst/>
                          <a:latin typeface="Times New Roman" panose="02020603050405020304" pitchFamily="18" charset="0"/>
                          <a:cs typeface="Times New Roman" panose="02020603050405020304" pitchFamily="18" charset="0"/>
                        </a:rPr>
                        <a:t>Общеэкономические вопросы</a:t>
                      </a:r>
                      <a:endParaRPr kumimoji="0" lang="ru-RU" sz="1600" b="0" i="0" u="none" strike="noStrike" cap="none" normalizeH="0" baseline="0" smtClean="0">
                        <a:ln>
                          <a:noFill/>
                        </a:ln>
                        <a:solidFill>
                          <a:srgbClr val="002060"/>
                        </a:solidFill>
                        <a:effectLst/>
                        <a:latin typeface="Times New Roman" panose="02020603050405020304" pitchFamily="18" charset="0"/>
                        <a:cs typeface="Times New Roman" panose="02020603050405020304" pitchFamily="18" charset="0"/>
                      </a:endParaRPr>
                    </a:p>
                  </a:txBody>
                  <a:tcPr marL="50018" marR="50018" marT="0" marB="0"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lang="ru-RU" sz="1600" dirty="0" smtClean="0">
                          <a:solidFill>
                            <a:schemeClr val="tx1"/>
                          </a:solidFill>
                          <a:latin typeface="Times New Roman" panose="02020603050405020304" pitchFamily="18" charset="0"/>
                          <a:cs typeface="Times New Roman" panose="02020603050405020304" pitchFamily="18" charset="0"/>
                        </a:rPr>
                        <a:t>460,0</a:t>
                      </a:r>
                      <a:endParaRPr kumimoji="0" lang="ru-RU" sz="16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lang="ru-RU" sz="1600" dirty="0" smtClean="0">
                          <a:solidFill>
                            <a:schemeClr val="tx1"/>
                          </a:solidFill>
                          <a:latin typeface="Times New Roman" panose="02020603050405020304" pitchFamily="18" charset="0"/>
                          <a:cs typeface="Times New Roman" panose="02020603050405020304" pitchFamily="18" charset="0"/>
                        </a:rPr>
                        <a:t>480,0</a:t>
                      </a:r>
                      <a:endParaRPr kumimoji="0" lang="ru-RU" sz="16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lang="ru-RU" sz="1600" dirty="0" smtClean="0">
                          <a:solidFill>
                            <a:schemeClr val="tx1"/>
                          </a:solidFill>
                          <a:latin typeface="Times New Roman" panose="02020603050405020304" pitchFamily="18" charset="0"/>
                          <a:cs typeface="Times New Roman" panose="02020603050405020304" pitchFamily="18" charset="0"/>
                        </a:rPr>
                        <a:t>500,0</a:t>
                      </a:r>
                      <a:endParaRPr kumimoji="0" lang="ru-RU" sz="16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anchor="ctr" horzOverflow="overflow"/>
                </a:tc>
                <a:extLst>
                  <a:ext uri="{0D108BD9-81ED-4DB2-BD59-A6C34878D82A}">
                    <a16:rowId xmlns:a16="http://schemas.microsoft.com/office/drawing/2014/main" val="10009"/>
                  </a:ext>
                </a:extLst>
              </a:tr>
              <a:tr h="24268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600" b="1"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4</a:t>
                      </a:r>
                    </a:p>
                  </a:txBody>
                  <a:tcPr marL="50018" marR="50018" marT="0" marB="0" anchor="ctr" horzOverflow="overflow">
                    <a:solidFill>
                      <a:schemeClr val="tx2">
                        <a:lumMod val="40000"/>
                        <a:lumOff val="6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1"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ЖИЛИЩНО-КОММУНАЛЬНОЕ ХОЗЯЙСТВО</a:t>
                      </a:r>
                      <a:endParaRPr kumimoji="0" lang="ru-RU" sz="1600" b="1"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endParaRPr>
                    </a:p>
                  </a:txBody>
                  <a:tcPr marL="50018" marR="50018" marT="0" marB="0" anchor="ctr" horzOverflow="overflow">
                    <a:solidFill>
                      <a:schemeClr val="tx2">
                        <a:lumMod val="40000"/>
                        <a:lumOff val="6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lang="ru-RU" sz="1600" b="1" kern="1400" dirty="0" smtClean="0">
                          <a:solidFill>
                            <a:srgbClr val="000000"/>
                          </a:solidFill>
                          <a:effectLst/>
                          <a:latin typeface="Times New Roman" panose="02020603050405020304" pitchFamily="18" charset="0"/>
                          <a:ea typeface="Times New Roman" panose="02020603050405020304" pitchFamily="18" charset="0"/>
                        </a:rPr>
                        <a:t>81599,2</a:t>
                      </a:r>
                      <a:endParaRPr kumimoji="0" lang="ru-RU" sz="16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anchor="ctr" horzOverflow="overflow">
                    <a:solidFill>
                      <a:schemeClr val="tx2">
                        <a:lumMod val="40000"/>
                        <a:lumOff val="6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lang="ru-RU" sz="1600" b="1" dirty="0" smtClean="0">
                          <a:solidFill>
                            <a:schemeClr val="tx1"/>
                          </a:solidFill>
                          <a:latin typeface="Times New Roman" panose="02020603050405020304" pitchFamily="18" charset="0"/>
                          <a:cs typeface="Times New Roman" panose="02020603050405020304" pitchFamily="18" charset="0"/>
                        </a:rPr>
                        <a:t>51615,9 </a:t>
                      </a:r>
                      <a:endParaRPr kumimoji="0" lang="ru-RU" sz="16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anchor="ctr" horzOverflow="overflow">
                    <a:solidFill>
                      <a:schemeClr val="tx2">
                        <a:lumMod val="40000"/>
                        <a:lumOff val="6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lang="ru-RU" sz="1600" b="1" dirty="0" smtClean="0">
                          <a:solidFill>
                            <a:schemeClr val="tx1"/>
                          </a:solidFill>
                          <a:latin typeface="Times New Roman" panose="02020603050405020304" pitchFamily="18" charset="0"/>
                          <a:cs typeface="Times New Roman" panose="02020603050405020304" pitchFamily="18" charset="0"/>
                        </a:rPr>
                        <a:t>53833,2</a:t>
                      </a:r>
                      <a:endParaRPr kumimoji="0" lang="ru-RU" sz="16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anchor="ctr" horzOverflow="overflow">
                    <a:solidFill>
                      <a:schemeClr val="tx2">
                        <a:lumMod val="40000"/>
                        <a:lumOff val="60000"/>
                      </a:schemeClr>
                    </a:solidFill>
                  </a:tcPr>
                </a:tc>
                <a:extLst>
                  <a:ext uri="{0D108BD9-81ED-4DB2-BD59-A6C34878D82A}">
                    <a16:rowId xmlns:a16="http://schemas.microsoft.com/office/drawing/2014/main" val="10011"/>
                  </a:ext>
                </a:extLst>
              </a:tr>
              <a:tr h="171551">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4.1</a:t>
                      </a:r>
                    </a:p>
                  </a:txBody>
                  <a:tcPr marL="50018" marR="50018" marT="0" marB="0" anchor="ctr" horzOverflow="overflow"/>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Благоустройство</a:t>
                      </a:r>
                      <a:endParaRPr kumimoji="0" lang="ru-RU" sz="16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endParaRPr>
                    </a:p>
                  </a:txBody>
                  <a:tcPr marL="50018" marR="50018" marT="0" marB="0"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lang="ru-RU" sz="1600" dirty="0" smtClean="0">
                          <a:solidFill>
                            <a:schemeClr val="tx1"/>
                          </a:solidFill>
                          <a:latin typeface="Times New Roman" panose="02020603050405020304" pitchFamily="18" charset="0"/>
                          <a:cs typeface="Times New Roman" panose="02020603050405020304" pitchFamily="18" charset="0"/>
                        </a:rPr>
                        <a:t>81599,2</a:t>
                      </a:r>
                      <a:endParaRPr kumimoji="0" lang="ru-RU" sz="16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lang="ru-RU" sz="1600" dirty="0" smtClean="0">
                          <a:solidFill>
                            <a:schemeClr val="tx1"/>
                          </a:solidFill>
                          <a:latin typeface="Times New Roman" panose="02020603050405020304" pitchFamily="18" charset="0"/>
                          <a:cs typeface="Times New Roman" panose="02020603050405020304" pitchFamily="18" charset="0"/>
                        </a:rPr>
                        <a:t>51615,9</a:t>
                      </a:r>
                      <a:endParaRPr kumimoji="0" lang="ru-RU"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lang="ru-RU" sz="1600" dirty="0" smtClean="0">
                          <a:solidFill>
                            <a:schemeClr val="tx1"/>
                          </a:solidFill>
                          <a:latin typeface="Times New Roman" panose="02020603050405020304" pitchFamily="18" charset="0"/>
                          <a:cs typeface="Times New Roman" panose="02020603050405020304" pitchFamily="18" charset="0"/>
                        </a:rPr>
                        <a:t>53833,2</a:t>
                      </a:r>
                      <a:endParaRPr kumimoji="0" lang="ru-RU" sz="16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anchor="ctr" horzOverflow="overflow"/>
                </a:tc>
                <a:extLst>
                  <a:ext uri="{0D108BD9-81ED-4DB2-BD59-A6C34878D82A}">
                    <a16:rowId xmlns:a16="http://schemas.microsoft.com/office/drawing/2014/main" val="10012"/>
                  </a:ext>
                </a:extLst>
              </a:tr>
            </a:tbl>
          </a:graphicData>
        </a:graphic>
      </p:graphicFrame>
      <p:pic>
        <p:nvPicPr>
          <p:cNvPr id="9" name="Содержимое 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a:xfrm>
            <a:off x="105169" y="116632"/>
            <a:ext cx="578400" cy="531963"/>
          </a:xfrm>
          <a:prstGeom prst="rect">
            <a:avLst/>
          </a:prstGeom>
        </p:spPr>
      </p:pic>
    </p:spTree>
    <p:extLst>
      <p:ext uri="{BB962C8B-B14F-4D97-AF65-F5344CB8AC3E}">
        <p14:creationId xmlns:p14="http://schemas.microsoft.com/office/powerpoint/2010/main" val="277011730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1"/>
          <p:cNvSpPr txBox="1">
            <a:spLocks/>
          </p:cNvSpPr>
          <p:nvPr/>
        </p:nvSpPr>
        <p:spPr>
          <a:xfrm>
            <a:off x="-108520" y="-7330"/>
            <a:ext cx="8460432" cy="1420106"/>
          </a:xfrm>
          <a:prstGeom prst="rect">
            <a:avLst/>
          </a:prstGeom>
        </p:spPr>
        <p:txBody>
          <a:bodyPr vert="horz" lIns="91440" tIns="45720" rIns="91440" bIns="45720" rtlCol="0" anchor="b">
            <a:noAutofit/>
          </a:bodyPr>
          <a:lstStyle>
            <a:lvl1pPr algn="l" defTabSz="914400" rtl="0" eaLnBrk="1" latinLnBrk="0" hangingPunct="1">
              <a:spcBef>
                <a:spcPct val="0"/>
              </a:spcBef>
              <a:buNone/>
              <a:defRPr sz="6600" kern="1200" cap="none" spc="-100" baseline="0">
                <a:ln>
                  <a:noFill/>
                </a:ln>
                <a:solidFill>
                  <a:schemeClr val="tx2"/>
                </a:solidFill>
                <a:effectLst/>
                <a:latin typeface="+mj-lt"/>
                <a:ea typeface="+mj-ea"/>
                <a:cs typeface="+mj-cs"/>
              </a:defRPr>
            </a:lvl1pPr>
          </a:lstStyle>
          <a:p>
            <a:endParaRPr lang="ru-RU" dirty="0"/>
          </a:p>
        </p:txBody>
      </p:sp>
      <p:sp>
        <p:nvSpPr>
          <p:cNvPr id="6" name="Заголовок 5"/>
          <p:cNvSpPr>
            <a:spLocks noGrp="1"/>
          </p:cNvSpPr>
          <p:nvPr>
            <p:ph type="ctrTitle"/>
          </p:nvPr>
        </p:nvSpPr>
        <p:spPr>
          <a:xfrm>
            <a:off x="1331640" y="116633"/>
            <a:ext cx="6541468" cy="504055"/>
          </a:xfrm>
        </p:spPr>
        <p:txBody>
          <a:bodyPr/>
          <a:lstStyle/>
          <a:p>
            <a:pPr algn="ctr"/>
            <a:r>
              <a:rPr lang="ru-RU" sz="2000" b="1" dirty="0"/>
              <a:t/>
            </a:r>
            <a:br>
              <a:rPr lang="ru-RU" sz="2000" b="1" dirty="0"/>
            </a:br>
            <a:endParaRPr lang="ru-RU" sz="2000" b="1" dirty="0"/>
          </a:p>
        </p:txBody>
      </p:sp>
      <p:sp>
        <p:nvSpPr>
          <p:cNvPr id="8" name="Заголовок 1"/>
          <p:cNvSpPr txBox="1">
            <a:spLocks/>
          </p:cNvSpPr>
          <p:nvPr/>
        </p:nvSpPr>
        <p:spPr>
          <a:xfrm>
            <a:off x="458316" y="116632"/>
            <a:ext cx="8074124" cy="1872208"/>
          </a:xfrm>
          <a:prstGeom prst="rect">
            <a:avLst/>
          </a:prstGeom>
        </p:spPr>
        <p:txBody>
          <a:bodyPr vert="horz" lIns="91440" tIns="45720" rIns="91440" bIns="45720" rtlCol="0" anchor="b">
            <a:noAutofit/>
          </a:bodyPr>
          <a:lstStyle>
            <a:lvl1pPr algn="l" defTabSz="914400" rtl="0" eaLnBrk="1" latinLnBrk="0" hangingPunct="1">
              <a:spcBef>
                <a:spcPct val="0"/>
              </a:spcBef>
              <a:buNone/>
              <a:defRPr sz="6600" kern="1200" cap="none" spc="-100" baseline="0">
                <a:ln>
                  <a:noFill/>
                </a:ln>
                <a:solidFill>
                  <a:schemeClr val="tx2"/>
                </a:solidFill>
                <a:effectLst/>
                <a:latin typeface="+mj-lt"/>
                <a:ea typeface="+mj-ea"/>
                <a:cs typeface="+mj-cs"/>
              </a:defRPr>
            </a:lvl1pPr>
          </a:lstStyle>
          <a:p>
            <a:endParaRPr lang="ru-RU" dirty="0"/>
          </a:p>
        </p:txBody>
      </p:sp>
      <p:graphicFrame>
        <p:nvGraphicFramePr>
          <p:cNvPr id="10" name="Таблица 9"/>
          <p:cNvGraphicFramePr>
            <a:graphicFrameLocks noGrp="1"/>
          </p:cNvGraphicFramePr>
          <p:nvPr>
            <p:extLst>
              <p:ext uri="{D42A27DB-BD31-4B8C-83A1-F6EECF244321}">
                <p14:modId xmlns:p14="http://schemas.microsoft.com/office/powerpoint/2010/main" val="2670165989"/>
              </p:ext>
            </p:extLst>
          </p:nvPr>
        </p:nvGraphicFramePr>
        <p:xfrm>
          <a:off x="251520" y="1412778"/>
          <a:ext cx="7992888" cy="4424993"/>
        </p:xfrm>
        <a:graphic>
          <a:graphicData uri="http://schemas.openxmlformats.org/drawingml/2006/table">
            <a:tbl>
              <a:tblPr>
                <a:tableStyleId>{5DA37D80-6434-44D0-A028-1B22A696006F}</a:tableStyleId>
              </a:tblPr>
              <a:tblGrid>
                <a:gridCol w="470474">
                  <a:extLst>
                    <a:ext uri="{9D8B030D-6E8A-4147-A177-3AD203B41FA5}">
                      <a16:colId xmlns:a16="http://schemas.microsoft.com/office/drawing/2014/main" val="20000"/>
                    </a:ext>
                  </a:extLst>
                </a:gridCol>
                <a:gridCol w="4930126">
                  <a:extLst>
                    <a:ext uri="{9D8B030D-6E8A-4147-A177-3AD203B41FA5}">
                      <a16:colId xmlns:a16="http://schemas.microsoft.com/office/drawing/2014/main" val="20001"/>
                    </a:ext>
                  </a:extLst>
                </a:gridCol>
                <a:gridCol w="936104">
                  <a:extLst>
                    <a:ext uri="{9D8B030D-6E8A-4147-A177-3AD203B41FA5}">
                      <a16:colId xmlns:a16="http://schemas.microsoft.com/office/drawing/2014/main" val="20002"/>
                    </a:ext>
                  </a:extLst>
                </a:gridCol>
                <a:gridCol w="792088">
                  <a:extLst>
                    <a:ext uri="{9D8B030D-6E8A-4147-A177-3AD203B41FA5}">
                      <a16:colId xmlns:a16="http://schemas.microsoft.com/office/drawing/2014/main" val="20003"/>
                    </a:ext>
                  </a:extLst>
                </a:gridCol>
                <a:gridCol w="864096">
                  <a:extLst>
                    <a:ext uri="{9D8B030D-6E8A-4147-A177-3AD203B41FA5}">
                      <a16:colId xmlns:a16="http://schemas.microsoft.com/office/drawing/2014/main" val="20004"/>
                    </a:ext>
                  </a:extLst>
                </a:gridCol>
              </a:tblGrid>
              <a:tr h="432046">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600" b="1" i="0" u="none" strike="noStrike" kern="1200" cap="none" spc="0" normalizeH="0" baseline="0" dirty="0" smtClean="0">
                          <a:ln>
                            <a:noFill/>
                          </a:ln>
                          <a:solidFill>
                            <a:srgbClr val="002060"/>
                          </a:solidFill>
                          <a:effectLst/>
                          <a:uLnTx/>
                          <a:uFillTx/>
                          <a:latin typeface="Times New Roman" panose="02020603050405020304" pitchFamily="18" charset="0"/>
                          <a:ea typeface="+mn-ea"/>
                          <a:cs typeface="Times New Roman" panose="02020603050405020304" pitchFamily="18" charset="0"/>
                        </a:rPr>
                        <a:t>№ </a:t>
                      </a:r>
                    </a:p>
                  </a:txBody>
                  <a:tcPr marL="50018" marR="50018" marT="0" marB="0" anchor="ctr" horzOverflow="overflow">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600" b="1"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Наименование показателя</a:t>
                      </a:r>
                      <a:endParaRPr kumimoji="0" lang="ru-RU" sz="1600" b="1"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endParaRPr>
                    </a:p>
                  </a:txBody>
                  <a:tcPr marL="50018" marR="50018" marT="0" marB="0" anchor="ctr" horzOverflow="overflow">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1"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202</a:t>
                      </a:r>
                      <a:r>
                        <a:rPr kumimoji="0" lang="en-US" sz="1800" b="1"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4</a:t>
                      </a:r>
                      <a:r>
                        <a:rPr kumimoji="0" lang="ru-RU" sz="1800" b="1"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 </a:t>
                      </a:r>
                      <a:r>
                        <a:rPr kumimoji="0" lang="ru-RU" sz="1800" b="1"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г.</a:t>
                      </a:r>
                      <a:endParaRPr kumimoji="0" lang="ru-RU" sz="1800" b="1"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endParaRPr>
                    </a:p>
                  </a:txBody>
                  <a:tcPr marL="50018" marR="50018" marT="0" marB="0" anchor="ctr" horzOverflow="overflow">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1"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202</a:t>
                      </a:r>
                      <a:r>
                        <a:rPr kumimoji="0" lang="en-US" sz="1800" b="1"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5</a:t>
                      </a:r>
                      <a:r>
                        <a:rPr kumimoji="0" lang="ru-RU" sz="1800" b="1"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 </a:t>
                      </a:r>
                      <a:r>
                        <a:rPr kumimoji="0" lang="ru-RU" sz="1800" b="1"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г.</a:t>
                      </a:r>
                    </a:p>
                  </a:txBody>
                  <a:tcPr marL="50018" marR="50018" marT="0" marB="0" anchor="ctr" horzOverflow="overflow">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1"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202</a:t>
                      </a:r>
                      <a:r>
                        <a:rPr kumimoji="0" lang="en-US" sz="1800" b="1"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6</a:t>
                      </a:r>
                      <a:r>
                        <a:rPr kumimoji="0" lang="ru-RU" sz="1800" b="1"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 </a:t>
                      </a:r>
                      <a:r>
                        <a:rPr kumimoji="0" lang="ru-RU" sz="1800" b="1"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г.</a:t>
                      </a:r>
                    </a:p>
                  </a:txBody>
                  <a:tcPr marL="50018" marR="50018" marT="0" marB="0" anchor="ctr" horzOverflow="overflow">
                    <a:solidFill>
                      <a:schemeClr val="accent1"/>
                    </a:solidFill>
                  </a:tcPr>
                </a:tc>
                <a:extLst>
                  <a:ext uri="{0D108BD9-81ED-4DB2-BD59-A6C34878D82A}">
                    <a16:rowId xmlns:a16="http://schemas.microsoft.com/office/drawing/2014/main" val="10000"/>
                  </a:ext>
                </a:extLst>
              </a:tr>
              <a:tr h="285984">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600" b="1"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5</a:t>
                      </a:r>
                    </a:p>
                  </a:txBody>
                  <a:tcPr marL="54429" marR="54429" marT="0" marB="0" anchor="ctr" horzOverflow="overflow">
                    <a:solidFill>
                      <a:schemeClr val="tx2">
                        <a:lumMod val="40000"/>
                        <a:lumOff val="6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1"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ОБРАЗОВАНИЕ</a:t>
                      </a:r>
                      <a:endParaRPr kumimoji="0" lang="ru-RU" sz="1600" b="1"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endParaRPr>
                    </a:p>
                  </a:txBody>
                  <a:tcPr marL="54429" marR="54429" marT="0" marB="0" anchor="ctr" horzOverflow="overflow">
                    <a:solidFill>
                      <a:schemeClr val="tx2">
                        <a:lumMod val="40000"/>
                        <a:lumOff val="60000"/>
                      </a:schemeClr>
                    </a:solidFill>
                  </a:tcPr>
                </a:tc>
                <a:tc>
                  <a:txBody>
                    <a:bodyPr/>
                    <a:lstStyle/>
                    <a:p>
                      <a:pPr algn="ctr" fontAlgn="base">
                        <a:lnSpc>
                          <a:spcPct val="107000"/>
                        </a:lnSpc>
                        <a:spcAft>
                          <a:spcPts val="0"/>
                        </a:spcAft>
                      </a:pPr>
                      <a:r>
                        <a:rPr lang="ru-RU" sz="1600" b="1"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3015,0</a:t>
                      </a:r>
                      <a:endParaRPr lang="ru-RU" sz="11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solidFill>
                      <a:schemeClr val="tx2">
                        <a:lumMod val="40000"/>
                        <a:lumOff val="60000"/>
                      </a:schemeClr>
                    </a:solidFill>
                  </a:tcPr>
                </a:tc>
                <a:tc>
                  <a:txBody>
                    <a:bodyPr/>
                    <a:lstStyle/>
                    <a:p>
                      <a:pPr marL="0" algn="ctr" defTabSz="914400" rtl="0" eaLnBrk="1" fontAlgn="base" latinLnBrk="0" hangingPunct="1">
                        <a:lnSpc>
                          <a:spcPct val="107000"/>
                        </a:lnSpc>
                        <a:spcAft>
                          <a:spcPts val="0"/>
                        </a:spcAft>
                      </a:pPr>
                      <a:r>
                        <a:rPr lang="en-US" sz="1600" b="1"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30</a:t>
                      </a:r>
                      <a:r>
                        <a:rPr lang="ru-RU" sz="1600" b="1"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86</a:t>
                      </a:r>
                      <a:r>
                        <a:rPr lang="en-US" sz="1600" b="1"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,0</a:t>
                      </a:r>
                      <a:endParaRPr lang="ru-RU" sz="1600" b="1"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525" marR="9525" marT="9525" marB="0" anchor="ctr">
                    <a:solidFill>
                      <a:schemeClr val="tx2">
                        <a:lumMod val="40000"/>
                        <a:lumOff val="60000"/>
                      </a:schemeClr>
                    </a:solidFill>
                  </a:tcPr>
                </a:tc>
                <a:tc>
                  <a:txBody>
                    <a:bodyPr/>
                    <a:lstStyle/>
                    <a:p>
                      <a:pPr marL="0" algn="ctr" defTabSz="914400" rtl="0" eaLnBrk="1" fontAlgn="base" latinLnBrk="0" hangingPunct="1">
                        <a:lnSpc>
                          <a:spcPct val="107000"/>
                        </a:lnSpc>
                        <a:spcAft>
                          <a:spcPts val="0"/>
                        </a:spcAft>
                      </a:pPr>
                      <a:r>
                        <a:rPr lang="en-US" sz="1600" b="1"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3</a:t>
                      </a:r>
                      <a:r>
                        <a:rPr lang="ru-RU" sz="1600" b="1"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157</a:t>
                      </a:r>
                      <a:r>
                        <a:rPr lang="en-US" sz="1600" b="1"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,0</a:t>
                      </a:r>
                      <a:endParaRPr lang="ru-RU" sz="1600" b="1"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525" marR="9525" marT="9525" marB="0" anchor="ctr">
                    <a:solidFill>
                      <a:schemeClr val="tx2">
                        <a:lumMod val="40000"/>
                        <a:lumOff val="60000"/>
                      </a:schemeClr>
                    </a:solidFill>
                  </a:tcPr>
                </a:tc>
                <a:extLst>
                  <a:ext uri="{0D108BD9-81ED-4DB2-BD59-A6C34878D82A}">
                    <a16:rowId xmlns:a16="http://schemas.microsoft.com/office/drawing/2014/main" val="10003"/>
                  </a:ext>
                </a:extLst>
              </a:tr>
              <a:tr h="450522">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5.1</a:t>
                      </a:r>
                    </a:p>
                  </a:txBody>
                  <a:tcPr marL="54429" marR="54429" marT="0" marB="0" anchor="ctr" horzOverflow="overflow"/>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Проф. подготовка, переподготовка и повышение квалификации</a:t>
                      </a:r>
                      <a:endParaRPr kumimoji="0" lang="ru-RU" sz="16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endParaRPr>
                    </a:p>
                  </a:txBody>
                  <a:tcPr marL="54429" marR="54429" marT="0" marB="0" anchor="ctr" horzOverflow="overflow"/>
                </a:tc>
                <a:tc>
                  <a:txBody>
                    <a:bodyPr/>
                    <a:lstStyle/>
                    <a:p>
                      <a:pPr algn="ctr" fontAlgn="base">
                        <a:lnSpc>
                          <a:spcPct val="107000"/>
                        </a:lnSpc>
                        <a:spcAft>
                          <a:spcPts val="0"/>
                        </a:spcAft>
                      </a:pPr>
                      <a:r>
                        <a:rPr lang="ru-RU" sz="1600" b="0"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25,0</a:t>
                      </a:r>
                      <a:endParaRPr lang="ru-RU"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algn="ctr" defTabSz="914400" rtl="0" eaLnBrk="1" fontAlgn="base" latinLnBrk="0" hangingPunct="1">
                        <a:lnSpc>
                          <a:spcPct val="107000"/>
                        </a:lnSpc>
                        <a:spcAft>
                          <a:spcPts val="0"/>
                        </a:spcAft>
                      </a:pPr>
                      <a:r>
                        <a:rPr lang="en-US" sz="1600" b="0"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2</a:t>
                      </a:r>
                      <a:r>
                        <a:rPr lang="ru-RU" sz="1600" b="0"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6</a:t>
                      </a:r>
                      <a:r>
                        <a:rPr lang="en-US" sz="1600" b="0"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,0</a:t>
                      </a:r>
                      <a:endParaRPr lang="ru-RU" sz="1600" b="0"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algn="ctr" defTabSz="914400" rtl="0" eaLnBrk="1" fontAlgn="base" latinLnBrk="0" hangingPunct="1">
                        <a:lnSpc>
                          <a:spcPct val="107000"/>
                        </a:lnSpc>
                        <a:spcAft>
                          <a:spcPts val="0"/>
                        </a:spcAft>
                      </a:pPr>
                      <a:r>
                        <a:rPr lang="en-US" sz="1600" b="0"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2</a:t>
                      </a:r>
                      <a:r>
                        <a:rPr lang="ru-RU" sz="1600" b="0"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7</a:t>
                      </a:r>
                      <a:r>
                        <a:rPr lang="en-US" sz="1600" b="0"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,0</a:t>
                      </a:r>
                      <a:endParaRPr lang="ru-RU" sz="1600" b="0"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525" marR="9525" marT="9525" marB="0" anchor="ctr"/>
                </a:tc>
                <a:extLst>
                  <a:ext uri="{0D108BD9-81ED-4DB2-BD59-A6C34878D82A}">
                    <a16:rowId xmlns:a16="http://schemas.microsoft.com/office/drawing/2014/main" val="10004"/>
                  </a:ext>
                </a:extLst>
              </a:tr>
              <a:tr h="285984">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5.2</a:t>
                      </a:r>
                    </a:p>
                  </a:txBody>
                  <a:tcPr marL="54429" marR="54429" marT="0" marB="0" anchor="ctr" horzOverflow="overflow"/>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Другие вопросы в области образования</a:t>
                      </a:r>
                      <a:endParaRPr kumimoji="0" lang="ru-RU" sz="16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endParaRPr>
                    </a:p>
                  </a:txBody>
                  <a:tcPr marL="54429" marR="54429" marT="0" marB="0" anchor="ctr" horzOverflow="overflow"/>
                </a:tc>
                <a:tc>
                  <a:txBody>
                    <a:bodyPr/>
                    <a:lstStyle/>
                    <a:p>
                      <a:pPr algn="ctr" fontAlgn="base">
                        <a:lnSpc>
                          <a:spcPct val="107000"/>
                        </a:lnSpc>
                        <a:spcAft>
                          <a:spcPts val="0"/>
                        </a:spcAft>
                      </a:pPr>
                      <a:r>
                        <a:rPr lang="ru-RU" sz="1600" b="0"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2990,0</a:t>
                      </a:r>
                      <a:endParaRPr lang="ru-RU"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algn="ctr" defTabSz="914400" rtl="0" eaLnBrk="1" fontAlgn="base" latinLnBrk="0" hangingPunct="1">
                        <a:lnSpc>
                          <a:spcPct val="107000"/>
                        </a:lnSpc>
                        <a:spcAft>
                          <a:spcPts val="0"/>
                        </a:spcAft>
                      </a:pPr>
                      <a:r>
                        <a:rPr lang="en-US" sz="1600" b="0"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30</a:t>
                      </a:r>
                      <a:r>
                        <a:rPr lang="ru-RU" sz="1600" b="0"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6</a:t>
                      </a:r>
                      <a:r>
                        <a:rPr lang="en-US" sz="1600" b="0"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0,0</a:t>
                      </a:r>
                      <a:endParaRPr lang="ru-RU" sz="1600" b="0"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algn="ctr" defTabSz="914400" rtl="0" eaLnBrk="1" fontAlgn="base" latinLnBrk="0" hangingPunct="1">
                        <a:lnSpc>
                          <a:spcPct val="107000"/>
                        </a:lnSpc>
                        <a:spcAft>
                          <a:spcPts val="0"/>
                        </a:spcAft>
                      </a:pPr>
                      <a:r>
                        <a:rPr lang="en-US" sz="1600" b="0"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31</a:t>
                      </a:r>
                      <a:r>
                        <a:rPr lang="ru-RU" sz="1600" b="0"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30</a:t>
                      </a:r>
                      <a:r>
                        <a:rPr lang="en-US" sz="1600" b="0"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,0</a:t>
                      </a:r>
                      <a:endParaRPr lang="ru-RU" sz="1600" b="0"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525" marR="9525" marT="9525" marB="0" anchor="ctr"/>
                </a:tc>
                <a:extLst>
                  <a:ext uri="{0D108BD9-81ED-4DB2-BD59-A6C34878D82A}">
                    <a16:rowId xmlns:a16="http://schemas.microsoft.com/office/drawing/2014/main" val="10005"/>
                  </a:ext>
                </a:extLst>
              </a:tr>
              <a:tr h="285984">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600" b="1" u="none" strike="noStrike" kern="1200" cap="none" normalizeH="0" baseline="0" dirty="0" smtClean="0">
                          <a:ln>
                            <a:noFill/>
                          </a:ln>
                          <a:solidFill>
                            <a:srgbClr val="002060"/>
                          </a:solidFill>
                          <a:effectLst/>
                          <a:latin typeface="Times New Roman" panose="02020603050405020304" pitchFamily="18" charset="0"/>
                          <a:ea typeface="+mn-ea"/>
                          <a:cs typeface="Times New Roman" panose="02020603050405020304" pitchFamily="18" charset="0"/>
                        </a:rPr>
                        <a:t>6</a:t>
                      </a:r>
                    </a:p>
                  </a:txBody>
                  <a:tcPr marL="54429" marR="54429" marT="0" marB="0" anchor="ctr" horzOverflow="overflow">
                    <a:solidFill>
                      <a:schemeClr val="tx2">
                        <a:lumMod val="40000"/>
                        <a:lumOff val="6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1" u="none" strike="noStrike" kern="1200" cap="none" normalizeH="0" baseline="0" dirty="0" smtClean="0">
                          <a:ln>
                            <a:noFill/>
                          </a:ln>
                          <a:solidFill>
                            <a:srgbClr val="002060"/>
                          </a:solidFill>
                          <a:effectLst/>
                          <a:latin typeface="Times New Roman" panose="02020603050405020304" pitchFamily="18" charset="0"/>
                          <a:ea typeface="+mn-ea"/>
                          <a:cs typeface="Times New Roman" panose="02020603050405020304" pitchFamily="18" charset="0"/>
                        </a:rPr>
                        <a:t>КУЛЬТУРА И КИНЕМАТОГРАФИЯ </a:t>
                      </a:r>
                    </a:p>
                  </a:txBody>
                  <a:tcPr marL="54429" marR="54429" marT="0" marB="0" anchor="ctr" horzOverflow="overflow">
                    <a:solidFill>
                      <a:schemeClr val="tx2">
                        <a:lumMod val="40000"/>
                        <a:lumOff val="60000"/>
                      </a:schemeClr>
                    </a:solidFill>
                  </a:tcPr>
                </a:tc>
                <a:tc>
                  <a:txBody>
                    <a:bodyPr/>
                    <a:lstStyle/>
                    <a:p>
                      <a:pPr algn="ctr" fontAlgn="base">
                        <a:lnSpc>
                          <a:spcPct val="107000"/>
                        </a:lnSpc>
                        <a:spcAft>
                          <a:spcPts val="0"/>
                        </a:spcAft>
                      </a:pPr>
                      <a:r>
                        <a:rPr lang="ru-RU" sz="1600" b="1"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39500,0</a:t>
                      </a:r>
                      <a:endParaRPr lang="ru-RU" sz="11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solidFill>
                      <a:schemeClr val="tx2">
                        <a:lumMod val="40000"/>
                        <a:lumOff val="60000"/>
                      </a:schemeClr>
                    </a:solidFill>
                  </a:tcPr>
                </a:tc>
                <a:tc>
                  <a:txBody>
                    <a:bodyPr/>
                    <a:lstStyle/>
                    <a:p>
                      <a:pPr marL="0" algn="ctr" defTabSz="914400" rtl="0" eaLnBrk="1" fontAlgn="base" latinLnBrk="0" hangingPunct="1">
                        <a:lnSpc>
                          <a:spcPct val="107000"/>
                        </a:lnSpc>
                        <a:spcAft>
                          <a:spcPts val="0"/>
                        </a:spcAft>
                      </a:pPr>
                      <a:r>
                        <a:rPr lang="ru-RU" sz="1600" b="1"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3760</a:t>
                      </a:r>
                      <a:r>
                        <a:rPr lang="en-US" sz="1600" b="1"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0,0</a:t>
                      </a:r>
                      <a:endParaRPr lang="ru-RU" sz="1600" b="1"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525" marR="9525" marT="9525" marB="0" anchor="ctr">
                    <a:solidFill>
                      <a:schemeClr val="tx2">
                        <a:lumMod val="40000"/>
                        <a:lumOff val="60000"/>
                      </a:schemeClr>
                    </a:solidFill>
                  </a:tcPr>
                </a:tc>
                <a:tc>
                  <a:txBody>
                    <a:bodyPr/>
                    <a:lstStyle/>
                    <a:p>
                      <a:pPr marL="0" algn="ctr" defTabSz="914400" rtl="0" eaLnBrk="1" fontAlgn="base" latinLnBrk="0" hangingPunct="1">
                        <a:lnSpc>
                          <a:spcPct val="107000"/>
                        </a:lnSpc>
                        <a:spcAft>
                          <a:spcPts val="0"/>
                        </a:spcAft>
                      </a:pPr>
                      <a:r>
                        <a:rPr lang="ru-RU" sz="1600" b="1"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354</a:t>
                      </a:r>
                      <a:r>
                        <a:rPr lang="en-US" sz="1600" b="1"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50,0</a:t>
                      </a:r>
                      <a:endParaRPr lang="ru-RU" sz="1600" b="1"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525" marR="9525" marT="9525" marB="0" anchor="ctr">
                    <a:solidFill>
                      <a:schemeClr val="tx2">
                        <a:lumMod val="40000"/>
                        <a:lumOff val="60000"/>
                      </a:schemeClr>
                    </a:solidFill>
                  </a:tcPr>
                </a:tc>
                <a:extLst>
                  <a:ext uri="{0D108BD9-81ED-4DB2-BD59-A6C34878D82A}">
                    <a16:rowId xmlns:a16="http://schemas.microsoft.com/office/drawing/2014/main" val="10006"/>
                  </a:ext>
                </a:extLst>
              </a:tr>
              <a:tr h="285984">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6.1</a:t>
                      </a:r>
                    </a:p>
                  </a:txBody>
                  <a:tcPr marL="54429" marR="54429" marT="0" marB="0" anchor="ctr" horzOverflow="overflow"/>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Культура</a:t>
                      </a:r>
                      <a:endParaRPr kumimoji="0" lang="ru-RU" sz="16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endParaRPr>
                    </a:p>
                  </a:txBody>
                  <a:tcPr marL="54429" marR="54429" marT="0" marB="0" anchor="ctr" horzOverflow="overflow"/>
                </a:tc>
                <a:tc>
                  <a:txBody>
                    <a:bodyPr/>
                    <a:lstStyle/>
                    <a:p>
                      <a:pPr algn="ctr" fontAlgn="base">
                        <a:lnSpc>
                          <a:spcPct val="107000"/>
                        </a:lnSpc>
                        <a:spcAft>
                          <a:spcPts val="0"/>
                        </a:spcAft>
                      </a:pPr>
                      <a:r>
                        <a:rPr lang="ru-RU" sz="1600" b="0"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39500,0</a:t>
                      </a:r>
                      <a:endParaRPr lang="ru-RU"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algn="ctr" defTabSz="914400" rtl="0" eaLnBrk="1" fontAlgn="base" latinLnBrk="0" hangingPunct="1">
                        <a:lnSpc>
                          <a:spcPct val="107000"/>
                        </a:lnSpc>
                        <a:spcAft>
                          <a:spcPts val="0"/>
                        </a:spcAft>
                      </a:pPr>
                      <a:r>
                        <a:rPr lang="ru-RU" sz="1600" b="0"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37600,0</a:t>
                      </a:r>
                      <a:endParaRPr lang="ru-RU" sz="1600" b="0"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algn="ctr" defTabSz="914400" rtl="0" eaLnBrk="1" fontAlgn="base" latinLnBrk="0" hangingPunct="1">
                        <a:lnSpc>
                          <a:spcPct val="107000"/>
                        </a:lnSpc>
                        <a:spcAft>
                          <a:spcPts val="0"/>
                        </a:spcAft>
                      </a:pPr>
                      <a:r>
                        <a:rPr lang="ru-RU" sz="1600" b="0"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35450</a:t>
                      </a:r>
                      <a:r>
                        <a:rPr lang="en-US" sz="1600" b="0"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,0</a:t>
                      </a:r>
                      <a:endParaRPr lang="ru-RU" sz="1600" b="0"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525" marR="9525" marT="9525" marB="0" anchor="ctr"/>
                </a:tc>
                <a:extLst>
                  <a:ext uri="{0D108BD9-81ED-4DB2-BD59-A6C34878D82A}">
                    <a16:rowId xmlns:a16="http://schemas.microsoft.com/office/drawing/2014/main" val="10007"/>
                  </a:ext>
                </a:extLst>
              </a:tr>
              <a:tr h="285984">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600" b="1"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7</a:t>
                      </a:r>
                    </a:p>
                  </a:txBody>
                  <a:tcPr marL="54429" marR="54429" marT="0" marB="0" anchor="ctr" horzOverflow="overflow">
                    <a:solidFill>
                      <a:schemeClr val="tx2">
                        <a:lumMod val="40000"/>
                        <a:lumOff val="6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1"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СОЦИАЛЬНАЯ ПОЛИТИКА</a:t>
                      </a:r>
                    </a:p>
                  </a:txBody>
                  <a:tcPr marL="54429" marR="54429" marT="0" marB="0" anchor="ctr" horzOverflow="overflow">
                    <a:solidFill>
                      <a:schemeClr val="tx2">
                        <a:lumMod val="40000"/>
                        <a:lumOff val="60000"/>
                      </a:schemeClr>
                    </a:solidFill>
                  </a:tcPr>
                </a:tc>
                <a:tc>
                  <a:txBody>
                    <a:bodyPr/>
                    <a:lstStyle/>
                    <a:p>
                      <a:pPr algn="ctr" fontAlgn="base">
                        <a:lnSpc>
                          <a:spcPct val="107000"/>
                        </a:lnSpc>
                        <a:spcAft>
                          <a:spcPts val="0"/>
                        </a:spcAft>
                      </a:pPr>
                      <a:r>
                        <a:rPr lang="ru-RU" sz="1600" b="1"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16856,9</a:t>
                      </a:r>
                      <a:endParaRPr lang="ru-RU" sz="11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solidFill>
                      <a:schemeClr val="tx2">
                        <a:lumMod val="40000"/>
                        <a:lumOff val="60000"/>
                      </a:schemeClr>
                    </a:solidFill>
                  </a:tcPr>
                </a:tc>
                <a:tc>
                  <a:txBody>
                    <a:bodyPr/>
                    <a:lstStyle/>
                    <a:p>
                      <a:pPr marL="0" algn="ctr" defTabSz="914400" rtl="0" eaLnBrk="1" fontAlgn="base" latinLnBrk="0" hangingPunct="1">
                        <a:lnSpc>
                          <a:spcPct val="107000"/>
                        </a:lnSpc>
                        <a:spcAft>
                          <a:spcPts val="0"/>
                        </a:spcAft>
                      </a:pPr>
                      <a:r>
                        <a:rPr lang="en-US" sz="1600" b="1"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175</a:t>
                      </a:r>
                      <a:r>
                        <a:rPr lang="ru-RU" sz="1600" b="1"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58</a:t>
                      </a:r>
                      <a:r>
                        <a:rPr lang="en-US" sz="1600" b="1"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ru-RU" sz="1600" b="1"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2</a:t>
                      </a:r>
                      <a:endParaRPr lang="ru-RU" sz="1600" b="1"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525" marR="9525" marT="9525" marB="0" anchor="ctr">
                    <a:solidFill>
                      <a:schemeClr val="tx2">
                        <a:lumMod val="40000"/>
                        <a:lumOff val="60000"/>
                      </a:schemeClr>
                    </a:solidFill>
                  </a:tcPr>
                </a:tc>
                <a:tc>
                  <a:txBody>
                    <a:bodyPr/>
                    <a:lstStyle/>
                    <a:p>
                      <a:pPr marL="0" algn="ctr" defTabSz="914400" rtl="0" eaLnBrk="1" fontAlgn="base" latinLnBrk="0" hangingPunct="1">
                        <a:lnSpc>
                          <a:spcPct val="107000"/>
                        </a:lnSpc>
                        <a:spcAft>
                          <a:spcPts val="0"/>
                        </a:spcAft>
                      </a:pPr>
                      <a:r>
                        <a:rPr lang="en-US" sz="1600" b="1"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182</a:t>
                      </a:r>
                      <a:r>
                        <a:rPr lang="ru-RU" sz="1600" b="1"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58</a:t>
                      </a:r>
                      <a:r>
                        <a:rPr lang="en-US" sz="1600" b="1"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ru-RU" sz="1600" b="1"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8</a:t>
                      </a:r>
                      <a:endParaRPr lang="ru-RU" sz="1600" b="1"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525" marR="9525" marT="9525" marB="0" anchor="ctr">
                    <a:solidFill>
                      <a:schemeClr val="tx2">
                        <a:lumMod val="40000"/>
                        <a:lumOff val="60000"/>
                      </a:schemeClr>
                    </a:solidFill>
                  </a:tcPr>
                </a:tc>
                <a:extLst>
                  <a:ext uri="{0D108BD9-81ED-4DB2-BD59-A6C34878D82A}">
                    <a16:rowId xmlns:a16="http://schemas.microsoft.com/office/drawing/2014/main" val="10008"/>
                  </a:ext>
                </a:extLst>
              </a:tr>
              <a:tr h="31464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7.1</a:t>
                      </a:r>
                    </a:p>
                  </a:txBody>
                  <a:tcPr marL="54429" marR="54429" marT="0" marB="0" anchor="ctr" horzOverflow="overflow"/>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Социальное обеспечение населения</a:t>
                      </a:r>
                      <a:endParaRPr kumimoji="0" lang="ru-RU" sz="16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endParaRPr>
                    </a:p>
                  </a:txBody>
                  <a:tcPr marL="54429" marR="54429" marT="0" marB="0" anchor="ctr" horzOverflow="overflow"/>
                </a:tc>
                <a:tc>
                  <a:txBody>
                    <a:bodyPr/>
                    <a:lstStyle/>
                    <a:p>
                      <a:pPr algn="ctr" fontAlgn="base">
                        <a:lnSpc>
                          <a:spcPct val="107000"/>
                        </a:lnSpc>
                        <a:spcAft>
                          <a:spcPts val="0"/>
                        </a:spcAft>
                      </a:pPr>
                      <a:r>
                        <a:rPr lang="ru-RU" sz="1600" b="0"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1456,2</a:t>
                      </a:r>
                      <a:endParaRPr lang="ru-RU"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algn="ctr" fontAlgn="base">
                        <a:lnSpc>
                          <a:spcPct val="107000"/>
                        </a:lnSpc>
                        <a:spcAft>
                          <a:spcPts val="0"/>
                        </a:spcAft>
                      </a:pPr>
                      <a:r>
                        <a:rPr lang="en-US" sz="1600" b="0"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15</a:t>
                      </a:r>
                      <a:r>
                        <a:rPr lang="ru-RU" sz="1600" b="0"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16</a:t>
                      </a:r>
                      <a:r>
                        <a:rPr lang="en-US" sz="1600" b="0"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ru-RU" sz="1600" b="0"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8</a:t>
                      </a:r>
                      <a:endParaRPr lang="ru-RU" sz="1600" b="0"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base">
                        <a:lnSpc>
                          <a:spcPct val="107000"/>
                        </a:lnSpc>
                        <a:spcAft>
                          <a:spcPts val="0"/>
                        </a:spcAft>
                      </a:pPr>
                      <a:r>
                        <a:rPr lang="en-US" sz="1600" b="0"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1</a:t>
                      </a:r>
                      <a:r>
                        <a:rPr lang="ru-RU" sz="1600" b="0"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577</a:t>
                      </a:r>
                      <a:r>
                        <a:rPr lang="en-US" sz="1600" b="0"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ru-RU" sz="1600" b="0"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3</a:t>
                      </a:r>
                      <a:endParaRPr lang="ru-RU" sz="1600" b="0"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525" marR="9525" marT="9525" marB="0" anchor="ctr"/>
                </a:tc>
                <a:extLst>
                  <a:ext uri="{0D108BD9-81ED-4DB2-BD59-A6C34878D82A}">
                    <a16:rowId xmlns:a16="http://schemas.microsoft.com/office/drawing/2014/main" val="10009"/>
                  </a:ext>
                </a:extLst>
              </a:tr>
              <a:tr h="285984">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7.2</a:t>
                      </a:r>
                    </a:p>
                  </a:txBody>
                  <a:tcPr marL="54429" marR="54429" marT="0" marB="0" anchor="ctr" horzOverflow="overflow">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Охрана семьи и детства</a:t>
                      </a:r>
                      <a:endParaRPr kumimoji="0" lang="ru-RU" sz="16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endParaRPr>
                    </a:p>
                  </a:txBody>
                  <a:tcPr marL="54429" marR="54429" marT="0" marB="0" anchor="ctr" horzOverflow="overflow">
                    <a:noFill/>
                  </a:tcPr>
                </a:tc>
                <a:tc>
                  <a:txBody>
                    <a:bodyPr/>
                    <a:lstStyle/>
                    <a:p>
                      <a:pPr algn="ctr" fontAlgn="base">
                        <a:lnSpc>
                          <a:spcPct val="107000"/>
                        </a:lnSpc>
                        <a:spcAft>
                          <a:spcPts val="0"/>
                        </a:spcAft>
                      </a:pPr>
                      <a:r>
                        <a:rPr lang="ru-RU" sz="1600" b="0"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15400,7</a:t>
                      </a:r>
                      <a:endParaRPr lang="ru-RU"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noFill/>
                  </a:tcPr>
                </a:tc>
                <a:tc>
                  <a:txBody>
                    <a:bodyPr/>
                    <a:lstStyle/>
                    <a:p>
                      <a:pPr algn="ctr" fontAlgn="base">
                        <a:lnSpc>
                          <a:spcPct val="107000"/>
                        </a:lnSpc>
                        <a:spcAft>
                          <a:spcPts val="0"/>
                        </a:spcAft>
                      </a:pPr>
                      <a:r>
                        <a:rPr lang="en-US" sz="1600" b="0"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16</a:t>
                      </a:r>
                      <a:r>
                        <a:rPr lang="ru-RU" sz="1600" b="0"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041</a:t>
                      </a:r>
                      <a:r>
                        <a:rPr lang="en-US" sz="1600" b="0"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ru-RU" sz="1600" b="0"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4</a:t>
                      </a:r>
                      <a:endParaRPr lang="ru-RU" sz="1600" b="0"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525" marR="9525" marT="9525" marB="0" anchor="ctr">
                    <a:noFill/>
                  </a:tcPr>
                </a:tc>
                <a:tc>
                  <a:txBody>
                    <a:bodyPr/>
                    <a:lstStyle/>
                    <a:p>
                      <a:pPr algn="ctr" fontAlgn="base">
                        <a:lnSpc>
                          <a:spcPct val="107000"/>
                        </a:lnSpc>
                        <a:spcAft>
                          <a:spcPts val="0"/>
                        </a:spcAft>
                      </a:pPr>
                      <a:r>
                        <a:rPr lang="en-US" sz="1600" b="0"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16</a:t>
                      </a:r>
                      <a:r>
                        <a:rPr lang="ru-RU" sz="1600" b="0"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681</a:t>
                      </a:r>
                      <a:r>
                        <a:rPr lang="en-US" sz="1600" b="0"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ru-RU" sz="1600" b="0"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5</a:t>
                      </a:r>
                      <a:endParaRPr lang="ru-RU" sz="1600" b="0"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525" marR="9525" marT="9525" marB="0" anchor="ctr">
                    <a:noFill/>
                  </a:tcPr>
                </a:tc>
                <a:extLst>
                  <a:ext uri="{0D108BD9-81ED-4DB2-BD59-A6C34878D82A}">
                    <a16:rowId xmlns:a16="http://schemas.microsoft.com/office/drawing/2014/main" val="10010"/>
                  </a:ext>
                </a:extLst>
              </a:tr>
              <a:tr h="29008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600" b="1"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8</a:t>
                      </a:r>
                    </a:p>
                  </a:txBody>
                  <a:tcPr marL="54429" marR="54429" marT="0" marB="0" anchor="ctr" horzOverflow="overflow">
                    <a:solidFill>
                      <a:schemeClr val="tx2">
                        <a:lumMod val="40000"/>
                        <a:lumOff val="6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1"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ФИЗИЧЕСКАЯ КУЛЬТУРА И СПОРТ</a:t>
                      </a:r>
                      <a:endParaRPr kumimoji="0" lang="ru-RU" sz="1600" b="1"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endParaRPr>
                    </a:p>
                  </a:txBody>
                  <a:tcPr marL="54429" marR="54429" marT="0" marB="0" anchor="ctr" horzOverflow="overflow">
                    <a:solidFill>
                      <a:schemeClr val="tx2">
                        <a:lumMod val="40000"/>
                        <a:lumOff val="60000"/>
                      </a:schemeClr>
                    </a:solidFill>
                  </a:tcPr>
                </a:tc>
                <a:tc>
                  <a:txBody>
                    <a:bodyPr/>
                    <a:lstStyle/>
                    <a:p>
                      <a:pPr algn="ctr" fontAlgn="base">
                        <a:lnSpc>
                          <a:spcPct val="107000"/>
                        </a:lnSpc>
                        <a:spcAft>
                          <a:spcPts val="0"/>
                        </a:spcAft>
                      </a:pPr>
                      <a:r>
                        <a:rPr lang="ru-RU" sz="1600" b="1"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310,0</a:t>
                      </a:r>
                      <a:endParaRPr lang="ru-RU" sz="11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solidFill>
                      <a:schemeClr val="tx2">
                        <a:lumMod val="40000"/>
                        <a:lumOff val="60000"/>
                      </a:schemeClr>
                    </a:solidFill>
                  </a:tcPr>
                </a:tc>
                <a:tc>
                  <a:txBody>
                    <a:bodyPr/>
                    <a:lstStyle/>
                    <a:p>
                      <a:pPr algn="ctr" fontAlgn="base">
                        <a:lnSpc>
                          <a:spcPct val="107000"/>
                        </a:lnSpc>
                        <a:spcAft>
                          <a:spcPts val="0"/>
                        </a:spcAft>
                      </a:pPr>
                      <a:r>
                        <a:rPr lang="en-US" sz="1600" b="1"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315,0</a:t>
                      </a:r>
                      <a:endParaRPr lang="ru-RU" sz="1600" b="1"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525" marR="9525" marT="9525" marB="0" anchor="ctr">
                    <a:solidFill>
                      <a:schemeClr val="tx2">
                        <a:lumMod val="40000"/>
                        <a:lumOff val="60000"/>
                      </a:schemeClr>
                    </a:solidFill>
                  </a:tcPr>
                </a:tc>
                <a:tc>
                  <a:txBody>
                    <a:bodyPr/>
                    <a:lstStyle/>
                    <a:p>
                      <a:pPr algn="ctr" fontAlgn="base">
                        <a:lnSpc>
                          <a:spcPct val="107000"/>
                        </a:lnSpc>
                        <a:spcAft>
                          <a:spcPts val="0"/>
                        </a:spcAft>
                      </a:pPr>
                      <a:r>
                        <a:rPr lang="en-US" sz="1600" b="1"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3</a:t>
                      </a:r>
                      <a:r>
                        <a:rPr lang="ru-RU" sz="1600" b="1"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2</a:t>
                      </a:r>
                      <a:r>
                        <a:rPr lang="en-US" sz="1600" b="1"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0,0</a:t>
                      </a:r>
                      <a:endParaRPr lang="ru-RU" sz="1600" b="1"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525" marR="9525" marT="9525" marB="0" anchor="ctr">
                    <a:solidFill>
                      <a:schemeClr val="tx2">
                        <a:lumMod val="40000"/>
                        <a:lumOff val="60000"/>
                      </a:schemeClr>
                    </a:solidFill>
                  </a:tcPr>
                </a:tc>
                <a:extLst>
                  <a:ext uri="{0D108BD9-81ED-4DB2-BD59-A6C34878D82A}">
                    <a16:rowId xmlns:a16="http://schemas.microsoft.com/office/drawing/2014/main" val="10011"/>
                  </a:ext>
                </a:extLst>
              </a:tr>
              <a:tr h="285984">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ru-RU" sz="16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endParaRPr>
                    </a:p>
                  </a:txBody>
                  <a:tcPr marL="54429" marR="54429" marT="0" marB="0" anchor="ctr" horzOverflow="overflow"/>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Массовый спорт</a:t>
                      </a:r>
                      <a:endParaRPr kumimoji="0" lang="ru-RU" sz="16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endParaRPr>
                    </a:p>
                  </a:txBody>
                  <a:tcPr marL="54429" marR="54429" marT="0" marB="0" anchor="ctr" horzOverflow="overflow"/>
                </a:tc>
                <a:tc>
                  <a:txBody>
                    <a:bodyPr/>
                    <a:lstStyle/>
                    <a:p>
                      <a:pPr algn="ctr">
                        <a:lnSpc>
                          <a:spcPct val="107000"/>
                        </a:lnSpc>
                        <a:spcAft>
                          <a:spcPts val="0"/>
                        </a:spcAft>
                      </a:pPr>
                      <a:r>
                        <a:rPr lang="ru-RU" sz="1600" b="0"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310,0</a:t>
                      </a:r>
                      <a:endParaRPr lang="ru-RU"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algn="ctr">
                        <a:lnSpc>
                          <a:spcPct val="107000"/>
                        </a:lnSpc>
                        <a:spcAft>
                          <a:spcPts val="0"/>
                        </a:spcAft>
                      </a:pPr>
                      <a:r>
                        <a:rPr lang="en-US" sz="1600" b="0"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315,0</a:t>
                      </a:r>
                      <a:endParaRPr lang="ru-RU" sz="1600" b="0"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algn="ctr">
                        <a:lnSpc>
                          <a:spcPct val="107000"/>
                        </a:lnSpc>
                        <a:spcAft>
                          <a:spcPts val="0"/>
                        </a:spcAft>
                      </a:pPr>
                      <a:r>
                        <a:rPr lang="en-US" sz="1600" b="0"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3</a:t>
                      </a:r>
                      <a:r>
                        <a:rPr lang="ru-RU" sz="1600" b="0"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2</a:t>
                      </a:r>
                      <a:r>
                        <a:rPr lang="en-US" sz="1600" b="0"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0,0</a:t>
                      </a:r>
                      <a:endParaRPr lang="ru-RU" sz="1600" b="0"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525" marR="9525" marT="9525" marB="0" anchor="ctr"/>
                </a:tc>
                <a:extLst>
                  <a:ext uri="{0D108BD9-81ED-4DB2-BD59-A6C34878D82A}">
                    <a16:rowId xmlns:a16="http://schemas.microsoft.com/office/drawing/2014/main" val="10012"/>
                  </a:ext>
                </a:extLst>
              </a:tr>
              <a:tr h="32668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600" b="1"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9</a:t>
                      </a:r>
                    </a:p>
                  </a:txBody>
                  <a:tcPr marL="54429" marR="54429" marT="0" marB="0" anchor="ctr" horzOverflow="overflow">
                    <a:solidFill>
                      <a:schemeClr val="tx2">
                        <a:lumMod val="40000"/>
                        <a:lumOff val="6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1"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СРЕДСТВА МАССОВОЙ ИНФОРМАЦИИ</a:t>
                      </a:r>
                      <a:endParaRPr kumimoji="0" lang="ru-RU" sz="1600" b="1"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endParaRPr>
                    </a:p>
                  </a:txBody>
                  <a:tcPr marL="54429" marR="54429" marT="0" marB="0" anchor="ctr" horzOverflow="overflow">
                    <a:solidFill>
                      <a:schemeClr val="tx2">
                        <a:lumMod val="40000"/>
                        <a:lumOff val="60000"/>
                      </a:schemeClr>
                    </a:solidFill>
                  </a:tcPr>
                </a:tc>
                <a:tc>
                  <a:txBody>
                    <a:bodyPr/>
                    <a:lstStyle/>
                    <a:p>
                      <a:pPr algn="ctr" fontAlgn="base">
                        <a:lnSpc>
                          <a:spcPct val="107000"/>
                        </a:lnSpc>
                        <a:spcAft>
                          <a:spcPts val="0"/>
                        </a:spcAft>
                      </a:pPr>
                      <a:r>
                        <a:rPr lang="ru-RU" sz="1600" b="1"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1000,0</a:t>
                      </a:r>
                      <a:endParaRPr lang="ru-RU" sz="11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solidFill>
                      <a:schemeClr val="tx2">
                        <a:lumMod val="40000"/>
                        <a:lumOff val="60000"/>
                      </a:schemeClr>
                    </a:solidFill>
                  </a:tcPr>
                </a:tc>
                <a:tc>
                  <a:txBody>
                    <a:bodyPr/>
                    <a:lstStyle/>
                    <a:p>
                      <a:pPr marL="0" algn="ctr" defTabSz="914400" rtl="0" eaLnBrk="1" fontAlgn="base" latinLnBrk="0" hangingPunct="1">
                        <a:lnSpc>
                          <a:spcPct val="107000"/>
                        </a:lnSpc>
                        <a:spcAft>
                          <a:spcPts val="0"/>
                        </a:spcAft>
                      </a:pPr>
                      <a:r>
                        <a:rPr lang="ru-RU" sz="1600" b="1"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104</a:t>
                      </a:r>
                      <a:r>
                        <a:rPr lang="en-US" sz="1600" b="1"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0,0</a:t>
                      </a:r>
                      <a:endParaRPr lang="ru-RU" sz="1600" b="1"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525" marR="9525" marT="9525" marB="0" anchor="ctr">
                    <a:solidFill>
                      <a:schemeClr val="tx2">
                        <a:lumMod val="40000"/>
                        <a:lumOff val="60000"/>
                      </a:schemeClr>
                    </a:solidFill>
                  </a:tcPr>
                </a:tc>
                <a:tc>
                  <a:txBody>
                    <a:bodyPr/>
                    <a:lstStyle/>
                    <a:p>
                      <a:pPr marL="0" algn="ctr" defTabSz="914400" rtl="0" eaLnBrk="1" fontAlgn="base" latinLnBrk="0" hangingPunct="1">
                        <a:lnSpc>
                          <a:spcPct val="107000"/>
                        </a:lnSpc>
                        <a:spcAft>
                          <a:spcPts val="0"/>
                        </a:spcAft>
                      </a:pPr>
                      <a:r>
                        <a:rPr lang="ru-RU" sz="1600" b="1"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1080</a:t>
                      </a:r>
                      <a:r>
                        <a:rPr lang="en-US" sz="1600" b="1"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,0</a:t>
                      </a:r>
                      <a:endParaRPr lang="ru-RU" sz="1600" b="1"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525" marR="9525" marT="9525" marB="0" anchor="ctr">
                    <a:solidFill>
                      <a:schemeClr val="tx2">
                        <a:lumMod val="40000"/>
                        <a:lumOff val="60000"/>
                      </a:schemeClr>
                    </a:solidFill>
                  </a:tcPr>
                </a:tc>
                <a:extLst>
                  <a:ext uri="{0D108BD9-81ED-4DB2-BD59-A6C34878D82A}">
                    <a16:rowId xmlns:a16="http://schemas.microsoft.com/office/drawing/2014/main" val="10013"/>
                  </a:ext>
                </a:extLst>
              </a:tr>
              <a:tr h="285984">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ru-RU" sz="16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endParaRPr>
                    </a:p>
                  </a:txBody>
                  <a:tcPr marL="54429" marR="54429" marT="0" marB="0" anchor="ctr" horzOverflow="overflow">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Периодическая печать и издательства</a:t>
                      </a:r>
                      <a:endParaRPr kumimoji="0" lang="ru-RU" sz="16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endParaRPr>
                    </a:p>
                  </a:txBody>
                  <a:tcPr marL="54429" marR="54429" marT="0" marB="0" anchor="ctr" horzOverflow="overflow">
                    <a:noFill/>
                  </a:tcPr>
                </a:tc>
                <a:tc>
                  <a:txBody>
                    <a:bodyPr/>
                    <a:lstStyle/>
                    <a:p>
                      <a:pPr algn="ctr" fontAlgn="base">
                        <a:lnSpc>
                          <a:spcPct val="107000"/>
                        </a:lnSpc>
                        <a:spcAft>
                          <a:spcPts val="0"/>
                        </a:spcAft>
                      </a:pPr>
                      <a:r>
                        <a:rPr lang="ru-RU" sz="1600" b="0"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1000,0</a:t>
                      </a:r>
                      <a:endParaRPr lang="ru-RU"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noFill/>
                  </a:tcPr>
                </a:tc>
                <a:tc>
                  <a:txBody>
                    <a:bodyPr/>
                    <a:lstStyle/>
                    <a:p>
                      <a:pPr marL="0" algn="ctr" defTabSz="914400" rtl="0" eaLnBrk="1" fontAlgn="base" latinLnBrk="0" hangingPunct="1">
                        <a:lnSpc>
                          <a:spcPct val="107000"/>
                        </a:lnSpc>
                        <a:spcAft>
                          <a:spcPts val="0"/>
                        </a:spcAft>
                      </a:pPr>
                      <a:r>
                        <a:rPr lang="ru-RU" sz="1600" b="0"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104</a:t>
                      </a:r>
                      <a:r>
                        <a:rPr lang="en-US" sz="1600" b="0"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0,0</a:t>
                      </a:r>
                      <a:endParaRPr lang="ru-RU" sz="1600" b="0"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525" marR="9525" marT="9525" marB="0" anchor="ctr">
                    <a:noFill/>
                  </a:tcPr>
                </a:tc>
                <a:tc>
                  <a:txBody>
                    <a:bodyPr/>
                    <a:lstStyle/>
                    <a:p>
                      <a:pPr marL="0" algn="ctr" defTabSz="914400" rtl="0" eaLnBrk="1" fontAlgn="base" latinLnBrk="0" hangingPunct="1">
                        <a:lnSpc>
                          <a:spcPct val="107000"/>
                        </a:lnSpc>
                        <a:spcAft>
                          <a:spcPts val="0"/>
                        </a:spcAft>
                      </a:pPr>
                      <a:r>
                        <a:rPr lang="ru-RU" sz="1600" b="0"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108</a:t>
                      </a:r>
                      <a:r>
                        <a:rPr lang="en-US" sz="1600" b="0"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0,0</a:t>
                      </a:r>
                      <a:endParaRPr lang="ru-RU" sz="1600" b="0"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525" marR="9525" marT="9525" marB="0" anchor="ctr">
                    <a:noFill/>
                  </a:tcPr>
                </a:tc>
                <a:extLst>
                  <a:ext uri="{0D108BD9-81ED-4DB2-BD59-A6C34878D82A}">
                    <a16:rowId xmlns:a16="http://schemas.microsoft.com/office/drawing/2014/main" val="10014"/>
                  </a:ext>
                </a:extLst>
              </a:tr>
              <a:tr h="285984">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ru-RU" sz="16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endParaRPr>
                    </a:p>
                  </a:txBody>
                  <a:tcPr marL="54429" marR="54429" marT="0" marB="0" anchor="ctr" horzOverflow="overflow">
                    <a:solidFill>
                      <a:schemeClr val="tx2">
                        <a:lumMod val="60000"/>
                        <a:lumOff val="4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600" b="1"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ИТОГО РАСХОДОВ:</a:t>
                      </a:r>
                      <a:endParaRPr kumimoji="0" lang="ru-RU" sz="1600" b="1"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endParaRPr>
                    </a:p>
                  </a:txBody>
                  <a:tcPr marL="54429" marR="54429" marT="0" marB="0" anchor="ctr" horzOverflow="overflow">
                    <a:solidFill>
                      <a:schemeClr val="tx2">
                        <a:lumMod val="60000"/>
                        <a:lumOff val="40000"/>
                      </a:schemeClr>
                    </a:solidFill>
                  </a:tcPr>
                </a:tc>
                <a:tc>
                  <a:txBody>
                    <a:bodyPr/>
                    <a:lstStyle/>
                    <a:p>
                      <a:pPr algn="ctr" fontAlgn="base">
                        <a:lnSpc>
                          <a:spcPct val="107000"/>
                        </a:lnSpc>
                        <a:spcAft>
                          <a:spcPts val="0"/>
                        </a:spcAft>
                      </a:pPr>
                      <a:r>
                        <a:rPr lang="en-US" sz="1600" b="1" kern="1400" dirty="0" smtClean="0">
                          <a:solidFill>
                            <a:srgbClr val="000000"/>
                          </a:solidFill>
                          <a:effectLst/>
                          <a:latin typeface="Times New Roman" panose="02020603050405020304" pitchFamily="18" charset="0"/>
                          <a:ea typeface="Times New Roman" panose="02020603050405020304" pitchFamily="18" charset="0"/>
                        </a:rPr>
                        <a:t>185058,8</a:t>
                      </a:r>
                      <a:endParaRPr lang="ru-RU" sz="11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solidFill>
                      <a:schemeClr val="tx2">
                        <a:lumMod val="60000"/>
                        <a:lumOff val="40000"/>
                      </a:schemeClr>
                    </a:solidFill>
                  </a:tcPr>
                </a:tc>
                <a:tc>
                  <a:txBody>
                    <a:bodyPr/>
                    <a:lstStyle/>
                    <a:p>
                      <a:pPr algn="ctr" fontAlgn="base">
                        <a:lnSpc>
                          <a:spcPct val="107000"/>
                        </a:lnSpc>
                        <a:spcAft>
                          <a:spcPts val="0"/>
                        </a:spcAft>
                      </a:pPr>
                      <a:r>
                        <a:rPr lang="en-US" sz="1600" b="1"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15</a:t>
                      </a:r>
                      <a:r>
                        <a:rPr lang="ru-RU" sz="1600" b="1"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5735</a:t>
                      </a:r>
                      <a:r>
                        <a:rPr lang="en-US" sz="1600" b="1"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ru-RU" sz="1600" b="1"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8</a:t>
                      </a:r>
                      <a:endParaRPr lang="ru-RU" sz="1600" b="1"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525" marR="9525" marT="9525" marB="0" anchor="ctr">
                    <a:solidFill>
                      <a:schemeClr val="tx2">
                        <a:lumMod val="60000"/>
                        <a:lumOff val="40000"/>
                      </a:schemeClr>
                    </a:solidFill>
                  </a:tcPr>
                </a:tc>
                <a:tc>
                  <a:txBody>
                    <a:bodyPr/>
                    <a:lstStyle/>
                    <a:p>
                      <a:pPr algn="ctr" fontAlgn="base">
                        <a:lnSpc>
                          <a:spcPct val="107000"/>
                        </a:lnSpc>
                        <a:spcAft>
                          <a:spcPts val="0"/>
                        </a:spcAft>
                      </a:pPr>
                      <a:r>
                        <a:rPr lang="en-US" sz="1600" b="1"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15</a:t>
                      </a:r>
                      <a:r>
                        <a:rPr lang="ru-RU" sz="1600" b="1"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8339</a:t>
                      </a:r>
                      <a:r>
                        <a:rPr lang="en-US" sz="1600" b="1"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ru-RU" sz="1600" b="1" kern="120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4</a:t>
                      </a:r>
                      <a:endParaRPr lang="ru-RU" sz="1600" b="1"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525" marR="9525" marT="9525" marB="0" anchor="ctr">
                    <a:solidFill>
                      <a:schemeClr val="tx2">
                        <a:lumMod val="60000"/>
                        <a:lumOff val="40000"/>
                      </a:schemeClr>
                    </a:solidFill>
                  </a:tcPr>
                </a:tc>
                <a:extLst>
                  <a:ext uri="{0D108BD9-81ED-4DB2-BD59-A6C34878D82A}">
                    <a16:rowId xmlns:a16="http://schemas.microsoft.com/office/drawing/2014/main" val="10016"/>
                  </a:ext>
                </a:extLst>
              </a:tr>
            </a:tbl>
          </a:graphicData>
        </a:graphic>
      </p:graphicFrame>
      <p:pic>
        <p:nvPicPr>
          <p:cNvPr id="7" name="Содержимое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a:xfrm>
            <a:off x="105169" y="116632"/>
            <a:ext cx="578400" cy="531963"/>
          </a:xfrm>
          <a:prstGeom prst="rect">
            <a:avLst/>
          </a:prstGeom>
        </p:spPr>
      </p:pic>
    </p:spTree>
    <p:extLst>
      <p:ext uri="{BB962C8B-B14F-4D97-AF65-F5344CB8AC3E}">
        <p14:creationId xmlns:p14="http://schemas.microsoft.com/office/powerpoint/2010/main" val="233433244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1"/>
          <p:cNvSpPr txBox="1">
            <a:spLocks/>
          </p:cNvSpPr>
          <p:nvPr/>
        </p:nvSpPr>
        <p:spPr>
          <a:xfrm>
            <a:off x="-108520" y="-7330"/>
            <a:ext cx="8460432" cy="1628800"/>
          </a:xfrm>
          <a:prstGeom prst="rect">
            <a:avLst/>
          </a:prstGeom>
        </p:spPr>
        <p:txBody>
          <a:bodyPr vert="horz" lIns="91440" tIns="45720" rIns="91440" bIns="45720" rtlCol="0" anchor="b">
            <a:noAutofit/>
          </a:bodyPr>
          <a:lstStyle>
            <a:lvl1pPr algn="l" defTabSz="914400" rtl="0" eaLnBrk="1" latinLnBrk="0" hangingPunct="1">
              <a:spcBef>
                <a:spcPct val="0"/>
              </a:spcBef>
              <a:buNone/>
              <a:defRPr sz="6600" kern="1200" cap="none" spc="-100" baseline="0">
                <a:ln>
                  <a:noFill/>
                </a:ln>
                <a:solidFill>
                  <a:schemeClr val="tx2"/>
                </a:solidFill>
                <a:effectLst/>
                <a:latin typeface="+mj-lt"/>
                <a:ea typeface="+mj-ea"/>
                <a:cs typeface="+mj-cs"/>
              </a:defRPr>
            </a:lvl1pPr>
          </a:lstStyle>
          <a:p>
            <a:endParaRPr lang="ru-RU" dirty="0"/>
          </a:p>
        </p:txBody>
      </p:sp>
      <p:sp>
        <p:nvSpPr>
          <p:cNvPr id="6" name="Заголовок 5"/>
          <p:cNvSpPr>
            <a:spLocks noGrp="1"/>
          </p:cNvSpPr>
          <p:nvPr>
            <p:ph type="ctrTitle"/>
          </p:nvPr>
        </p:nvSpPr>
        <p:spPr>
          <a:xfrm>
            <a:off x="1331640" y="116633"/>
            <a:ext cx="6541468" cy="792087"/>
          </a:xfrm>
        </p:spPr>
        <p:txBody>
          <a:bodyPr/>
          <a:lstStyle/>
          <a:p>
            <a:pPr algn="ctr"/>
            <a:r>
              <a:rPr lang="ru-RU" sz="2000" b="1" dirty="0" smtClean="0"/>
              <a:t>Расходы на решение вопросов местного значения </a:t>
            </a:r>
            <a:br>
              <a:rPr lang="ru-RU" sz="2000" b="1" dirty="0" smtClean="0"/>
            </a:br>
            <a:r>
              <a:rPr lang="ru-RU" sz="2000" b="1" dirty="0" smtClean="0"/>
              <a:t>(Муниципальные программы)</a:t>
            </a:r>
            <a:endParaRPr lang="ru-RU" sz="2000" b="1" dirty="0"/>
          </a:p>
        </p:txBody>
      </p:sp>
      <p:sp>
        <p:nvSpPr>
          <p:cNvPr id="8" name="Заголовок 1"/>
          <p:cNvSpPr txBox="1">
            <a:spLocks/>
          </p:cNvSpPr>
          <p:nvPr/>
        </p:nvSpPr>
        <p:spPr>
          <a:xfrm>
            <a:off x="458316" y="116632"/>
            <a:ext cx="8074124" cy="1872208"/>
          </a:xfrm>
          <a:prstGeom prst="rect">
            <a:avLst/>
          </a:prstGeom>
        </p:spPr>
        <p:txBody>
          <a:bodyPr vert="horz" lIns="91440" tIns="45720" rIns="91440" bIns="45720" rtlCol="0" anchor="b">
            <a:noAutofit/>
          </a:bodyPr>
          <a:lstStyle>
            <a:lvl1pPr algn="l" defTabSz="914400" rtl="0" eaLnBrk="1" latinLnBrk="0" hangingPunct="1">
              <a:spcBef>
                <a:spcPct val="0"/>
              </a:spcBef>
              <a:buNone/>
              <a:defRPr sz="6600" kern="1200" cap="none" spc="-100" baseline="0">
                <a:ln>
                  <a:noFill/>
                </a:ln>
                <a:solidFill>
                  <a:schemeClr val="tx2"/>
                </a:solidFill>
                <a:effectLst/>
                <a:latin typeface="+mj-lt"/>
                <a:ea typeface="+mj-ea"/>
                <a:cs typeface="+mj-cs"/>
              </a:defRPr>
            </a:lvl1pPr>
          </a:lstStyle>
          <a:p>
            <a:endParaRPr lang="ru-RU" dirty="0"/>
          </a:p>
        </p:txBody>
      </p:sp>
      <p:graphicFrame>
        <p:nvGraphicFramePr>
          <p:cNvPr id="10" name="Объект 4"/>
          <p:cNvGraphicFramePr>
            <a:graphicFrameLocks/>
          </p:cNvGraphicFramePr>
          <p:nvPr>
            <p:extLst>
              <p:ext uri="{D42A27DB-BD31-4B8C-83A1-F6EECF244321}">
                <p14:modId xmlns:p14="http://schemas.microsoft.com/office/powerpoint/2010/main" val="3925076945"/>
              </p:ext>
            </p:extLst>
          </p:nvPr>
        </p:nvGraphicFramePr>
        <p:xfrm>
          <a:off x="179512" y="1268760"/>
          <a:ext cx="7992889" cy="4625204"/>
        </p:xfrm>
        <a:graphic>
          <a:graphicData uri="http://schemas.openxmlformats.org/drawingml/2006/table">
            <a:tbl>
              <a:tblPr firstRow="1" bandRow="1">
                <a:tableStyleId>{5C22544A-7EE6-4342-B048-85BDC9FD1C3A}</a:tableStyleId>
              </a:tblPr>
              <a:tblGrid>
                <a:gridCol w="337048">
                  <a:extLst>
                    <a:ext uri="{9D8B030D-6E8A-4147-A177-3AD203B41FA5}">
                      <a16:colId xmlns:a16="http://schemas.microsoft.com/office/drawing/2014/main" val="20000"/>
                    </a:ext>
                  </a:extLst>
                </a:gridCol>
                <a:gridCol w="4847529">
                  <a:extLst>
                    <a:ext uri="{9D8B030D-6E8A-4147-A177-3AD203B41FA5}">
                      <a16:colId xmlns:a16="http://schemas.microsoft.com/office/drawing/2014/main" val="20001"/>
                    </a:ext>
                  </a:extLst>
                </a:gridCol>
                <a:gridCol w="1080120">
                  <a:extLst>
                    <a:ext uri="{9D8B030D-6E8A-4147-A177-3AD203B41FA5}">
                      <a16:colId xmlns:a16="http://schemas.microsoft.com/office/drawing/2014/main" val="20002"/>
                    </a:ext>
                  </a:extLst>
                </a:gridCol>
                <a:gridCol w="864096">
                  <a:extLst>
                    <a:ext uri="{9D8B030D-6E8A-4147-A177-3AD203B41FA5}">
                      <a16:colId xmlns:a16="http://schemas.microsoft.com/office/drawing/2014/main" val="20003"/>
                    </a:ext>
                  </a:extLst>
                </a:gridCol>
                <a:gridCol w="864096">
                  <a:extLst>
                    <a:ext uri="{9D8B030D-6E8A-4147-A177-3AD203B41FA5}">
                      <a16:colId xmlns:a16="http://schemas.microsoft.com/office/drawing/2014/main" val="20004"/>
                    </a:ext>
                  </a:extLst>
                </a:gridCol>
              </a:tblGrid>
              <a:tr h="37738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600" b="1" i="0" u="none" strike="noStrike" kern="1200" cap="none" normalizeH="0" baseline="0" dirty="0" smtClean="0">
                          <a:ln>
                            <a:noFill/>
                          </a:ln>
                          <a:solidFill>
                            <a:srgbClr val="002060"/>
                          </a:solidFill>
                          <a:effectLst/>
                          <a:latin typeface="Times New Roman" panose="02020603050405020304" pitchFamily="18" charset="0"/>
                          <a:ea typeface="+mn-ea"/>
                          <a:cs typeface="Times New Roman" panose="02020603050405020304" pitchFamily="18" charset="0"/>
                        </a:rPr>
                        <a:t>№</a:t>
                      </a:r>
                    </a:p>
                  </a:txBody>
                  <a:tcPr marL="50018" marR="50018" marT="0" marB="0" anchor="ctr" horzOverflow="overflow">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Наименование муниципальной программы</a:t>
                      </a:r>
                      <a:endParaRPr kumimoji="0" lang="ru-RU" sz="1400" b="1"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endParaRPr>
                    </a:p>
                  </a:txBody>
                  <a:tcPr marL="50018" marR="50018" marT="0" marB="0" anchor="ctr" horzOverflow="overflow">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1"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2024 г.</a:t>
                      </a:r>
                      <a:endParaRPr kumimoji="0" lang="ru-RU" sz="1800" b="1"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endParaRPr>
                    </a:p>
                  </a:txBody>
                  <a:tcPr marL="50018" marR="50018" marT="0" marB="0" anchor="ctr" horzOverflow="overflow">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1"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2025 г.</a:t>
                      </a:r>
                    </a:p>
                  </a:txBody>
                  <a:tcPr marL="50018" marR="50018" marT="0" marB="0" anchor="ctr" horzOverflow="overflow">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1"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2026 г.</a:t>
                      </a:r>
                    </a:p>
                  </a:txBody>
                  <a:tcPr marL="50018" marR="50018" marT="0" marB="0" anchor="ctr" horzOverflow="overflow">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extLst>
                  <a:ext uri="{0D108BD9-81ED-4DB2-BD59-A6C34878D82A}">
                    <a16:rowId xmlns:a16="http://schemas.microsoft.com/office/drawing/2014/main" val="10000"/>
                  </a:ext>
                </a:extLst>
              </a:tr>
              <a:tr h="985784">
                <a:tc>
                  <a:txBody>
                    <a:bodyPr/>
                    <a:lstStyle/>
                    <a:p>
                      <a:pPr algn="ctr"/>
                      <a:r>
                        <a:rPr lang="ru-RU" sz="1600" b="0" dirty="0" smtClean="0">
                          <a:latin typeface="Times New Roman" panose="02020603050405020304" pitchFamily="18" charset="0"/>
                          <a:cs typeface="Times New Roman" panose="02020603050405020304" pitchFamily="18" charset="0"/>
                        </a:rPr>
                        <a:t>1</a:t>
                      </a:r>
                      <a:endParaRPr lang="ru-RU" sz="1600" b="0" dirty="0">
                        <a:latin typeface="Times New Roman" panose="02020603050405020304" pitchFamily="18" charset="0"/>
                        <a:cs typeface="Times New Roman" panose="02020603050405020304" pitchFamily="18" charset="0"/>
                      </a:endParaRP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just"/>
                      <a:r>
                        <a:rPr lang="ru-RU" sz="1400" b="0" kern="1200" dirty="0" smtClean="0">
                          <a:solidFill>
                            <a:schemeClr val="dk1"/>
                          </a:solidFill>
                          <a:effectLst/>
                          <a:latin typeface="Times New Roman" panose="02020603050405020304" pitchFamily="18" charset="0"/>
                          <a:ea typeface="+mn-ea"/>
                          <a:cs typeface="Times New Roman" panose="02020603050405020304" pitchFamily="18" charset="0"/>
                        </a:rPr>
                        <a:t>Мероприятия, направленные на решение вопроса местного значения по проведению подготовки и обучению неработающего населения способам защиты и действиям в чрезвычайных ситуациях, а также способам защиты от опасностей, возникающих при ведении военных действий или вследствие этих действий </a:t>
                      </a:r>
                      <a:endParaRPr lang="ru-RU" sz="1400" b="0" kern="1200" dirty="0">
                        <a:solidFill>
                          <a:schemeClr val="dk1"/>
                        </a:solidFill>
                        <a:effectLst/>
                        <a:latin typeface="Times New Roman" panose="02020603050405020304" pitchFamily="18" charset="0"/>
                        <a:ea typeface="+mn-ea"/>
                        <a:cs typeface="Times New Roman" panose="02020603050405020304" pitchFamily="18" charset="0"/>
                      </a:endParaRP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ctr"/>
                      <a:r>
                        <a:rPr lang="ru-RU" sz="1600" b="0" dirty="0" smtClean="0">
                          <a:latin typeface="Times New Roman" panose="02020603050405020304" pitchFamily="18" charset="0"/>
                          <a:cs typeface="Times New Roman" panose="02020603050405020304" pitchFamily="18" charset="0"/>
                        </a:rPr>
                        <a:t>200,0</a:t>
                      </a: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ctr"/>
                      <a:r>
                        <a:rPr lang="ru-RU" sz="1600" b="0" dirty="0" smtClean="0">
                          <a:latin typeface="Times New Roman" panose="02020603050405020304" pitchFamily="18" charset="0"/>
                          <a:cs typeface="Times New Roman" panose="02020603050405020304" pitchFamily="18" charset="0"/>
                        </a:rPr>
                        <a:t>210,0</a:t>
                      </a: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ctr"/>
                      <a:r>
                        <a:rPr lang="ru-RU" sz="1600" b="0" dirty="0" smtClean="0">
                          <a:latin typeface="Times New Roman" panose="02020603050405020304" pitchFamily="18" charset="0"/>
                          <a:cs typeface="Times New Roman" panose="02020603050405020304" pitchFamily="18" charset="0"/>
                        </a:rPr>
                        <a:t>220,0</a:t>
                      </a: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extLst>
                  <a:ext uri="{0D108BD9-81ED-4DB2-BD59-A6C34878D82A}">
                    <a16:rowId xmlns:a16="http://schemas.microsoft.com/office/drawing/2014/main" val="10002"/>
                  </a:ext>
                </a:extLst>
              </a:tr>
              <a:tr h="965129">
                <a:tc>
                  <a:txBody>
                    <a:bodyPr/>
                    <a:lstStyle/>
                    <a:p>
                      <a:pPr algn="ctr"/>
                      <a:r>
                        <a:rPr lang="ru-RU" sz="1600" b="0" dirty="0" smtClean="0">
                          <a:latin typeface="Times New Roman" panose="02020603050405020304" pitchFamily="18" charset="0"/>
                          <a:cs typeface="Times New Roman" panose="02020603050405020304" pitchFamily="18" charset="0"/>
                        </a:rPr>
                        <a:t>2</a:t>
                      </a:r>
                      <a:endParaRPr lang="ru-RU" sz="1600" b="0" dirty="0">
                        <a:latin typeface="Times New Roman" panose="02020603050405020304" pitchFamily="18" charset="0"/>
                        <a:cs typeface="Times New Roman" panose="02020603050405020304" pitchFamily="18" charset="0"/>
                      </a:endParaRP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just"/>
                      <a:r>
                        <a:rPr lang="ru-RU" sz="1400" b="0" kern="1200" dirty="0" smtClean="0">
                          <a:solidFill>
                            <a:schemeClr val="dk1"/>
                          </a:solidFill>
                          <a:effectLst/>
                          <a:latin typeface="Times New Roman" panose="02020603050405020304" pitchFamily="18" charset="0"/>
                          <a:ea typeface="+mn-ea"/>
                          <a:cs typeface="Times New Roman" panose="02020603050405020304" pitchFamily="18" charset="0"/>
                        </a:rPr>
                        <a:t>Мероприятия, направленные на решение вопроса местного значения по участию в организации и финансировании: проведения оплачиваемых общественных работ; временного трудоустройства несовершеннолетних в возрасте от 14 до 18 лет в свободное от учебы время, безработных граждан, испытывающих трудности в поиске работы, безработных граждан в возрасте от 18 до 20 лет, имеющих среднее профессиональное образование и ищущих работу впервые; ярмарок вакансий и учебных рабочих мест</a:t>
                      </a:r>
                      <a:endParaRPr lang="ru-RU" sz="1400" b="0" kern="1200" dirty="0">
                        <a:solidFill>
                          <a:schemeClr val="dk1"/>
                        </a:solidFill>
                        <a:effectLst/>
                        <a:latin typeface="Times New Roman" panose="02020603050405020304" pitchFamily="18" charset="0"/>
                        <a:ea typeface="+mn-ea"/>
                        <a:cs typeface="Times New Roman" panose="02020603050405020304" pitchFamily="18" charset="0"/>
                      </a:endParaRP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ctr"/>
                      <a:r>
                        <a:rPr lang="ru-RU" sz="1600" b="0" dirty="0" smtClean="0">
                          <a:latin typeface="Times New Roman" panose="02020603050405020304" pitchFamily="18" charset="0"/>
                          <a:cs typeface="Times New Roman" panose="02020603050405020304" pitchFamily="18" charset="0"/>
                        </a:rPr>
                        <a:t>460,0</a:t>
                      </a: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ctr"/>
                      <a:r>
                        <a:rPr lang="ru-RU" sz="1600" b="0" dirty="0" smtClean="0">
                          <a:latin typeface="Times New Roman" panose="02020603050405020304" pitchFamily="18" charset="0"/>
                          <a:cs typeface="Times New Roman" panose="02020603050405020304" pitchFamily="18" charset="0"/>
                        </a:rPr>
                        <a:t>480,0</a:t>
                      </a: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ctr"/>
                      <a:r>
                        <a:rPr lang="ru-RU" sz="1600" b="0" dirty="0" smtClean="0">
                          <a:latin typeface="Times New Roman" panose="02020603050405020304" pitchFamily="18" charset="0"/>
                          <a:cs typeface="Times New Roman" panose="02020603050405020304" pitchFamily="18" charset="0"/>
                        </a:rPr>
                        <a:t>500,0</a:t>
                      </a: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extLst>
                  <a:ext uri="{0D108BD9-81ED-4DB2-BD59-A6C34878D82A}">
                    <a16:rowId xmlns:a16="http://schemas.microsoft.com/office/drawing/2014/main" val="10003"/>
                  </a:ext>
                </a:extLst>
              </a:tr>
              <a:tr h="273575">
                <a:tc>
                  <a:txBody>
                    <a:bodyPr/>
                    <a:lstStyle/>
                    <a:p>
                      <a:pPr algn="ctr"/>
                      <a:r>
                        <a:rPr lang="ru-RU" sz="1600" b="0" dirty="0" smtClean="0">
                          <a:latin typeface="Times New Roman" panose="02020603050405020304" pitchFamily="18" charset="0"/>
                          <a:cs typeface="Times New Roman" panose="02020603050405020304" pitchFamily="18" charset="0"/>
                        </a:rPr>
                        <a:t>3</a:t>
                      </a:r>
                      <a:endParaRPr lang="ru-RU" sz="1600" b="0" dirty="0">
                        <a:latin typeface="Times New Roman" panose="02020603050405020304" pitchFamily="18" charset="0"/>
                        <a:cs typeface="Times New Roman" panose="02020603050405020304" pitchFamily="18" charset="0"/>
                      </a:endParaRP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r>
                        <a:rPr lang="ru-RU" sz="1400" b="0" dirty="0" smtClean="0">
                          <a:latin typeface="Times New Roman" panose="02020603050405020304" pitchFamily="18" charset="0"/>
                          <a:cs typeface="Times New Roman" panose="02020603050405020304" pitchFamily="18" charset="0"/>
                        </a:rPr>
                        <a:t>Благоустройство</a:t>
                      </a:r>
                      <a:endParaRPr lang="ru-RU" sz="1400" b="0" dirty="0">
                        <a:latin typeface="Times New Roman" panose="02020603050405020304" pitchFamily="18" charset="0"/>
                        <a:cs typeface="Times New Roman" panose="02020603050405020304" pitchFamily="18" charset="0"/>
                      </a:endParaRP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ctr"/>
                      <a:r>
                        <a:rPr lang="ru-RU" sz="1600" b="0" dirty="0" smtClean="0">
                          <a:latin typeface="Times New Roman" panose="02020603050405020304" pitchFamily="18" charset="0"/>
                          <a:cs typeface="Times New Roman" panose="02020603050405020304" pitchFamily="18" charset="0"/>
                        </a:rPr>
                        <a:t>81599,2</a:t>
                      </a: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ctr"/>
                      <a:r>
                        <a:rPr lang="ru-RU" sz="1600" b="0" dirty="0" smtClean="0">
                          <a:latin typeface="Times New Roman" panose="02020603050405020304" pitchFamily="18" charset="0"/>
                          <a:cs typeface="Times New Roman" panose="02020603050405020304" pitchFamily="18" charset="0"/>
                        </a:rPr>
                        <a:t>51615,9</a:t>
                      </a: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ctr"/>
                      <a:r>
                        <a:rPr lang="ru-RU" sz="1600" b="0" dirty="0" smtClean="0">
                          <a:latin typeface="Times New Roman" panose="02020603050405020304" pitchFamily="18" charset="0"/>
                          <a:cs typeface="Times New Roman" panose="02020603050405020304" pitchFamily="18" charset="0"/>
                        </a:rPr>
                        <a:t>53833,2</a:t>
                      </a: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extLst>
                  <a:ext uri="{0D108BD9-81ED-4DB2-BD59-A6C34878D82A}">
                    <a16:rowId xmlns:a16="http://schemas.microsoft.com/office/drawing/2014/main" val="10006"/>
                  </a:ext>
                </a:extLst>
              </a:tr>
              <a:tr h="529264">
                <a:tc>
                  <a:txBody>
                    <a:bodyPr/>
                    <a:lstStyle/>
                    <a:p>
                      <a:pPr algn="ctr"/>
                      <a:r>
                        <a:rPr lang="ru-RU" sz="1600" b="0" dirty="0" smtClean="0">
                          <a:latin typeface="Times New Roman" panose="02020603050405020304" pitchFamily="18" charset="0"/>
                          <a:cs typeface="Times New Roman" panose="02020603050405020304" pitchFamily="18" charset="0"/>
                        </a:rPr>
                        <a:t>4</a:t>
                      </a:r>
                      <a:endParaRPr lang="ru-RU" sz="1600" b="0" dirty="0">
                        <a:latin typeface="Times New Roman" panose="02020603050405020304" pitchFamily="18" charset="0"/>
                        <a:cs typeface="Times New Roman" panose="02020603050405020304" pitchFamily="18" charset="0"/>
                      </a:endParaRP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r>
                        <a:rPr lang="ru-RU" sz="1400" b="0" dirty="0" smtClean="0">
                          <a:latin typeface="Times New Roman" panose="02020603050405020304" pitchFamily="18" charset="0"/>
                          <a:cs typeface="Times New Roman" panose="02020603050405020304" pitchFamily="18" charset="0"/>
                        </a:rPr>
                        <a:t>Военно-патриотическое воспитание молодежи на территории муниципального образования</a:t>
                      </a:r>
                      <a:endParaRPr lang="ru-RU" sz="1400" b="0" dirty="0">
                        <a:latin typeface="Times New Roman" panose="02020603050405020304" pitchFamily="18" charset="0"/>
                        <a:cs typeface="Times New Roman" panose="02020603050405020304" pitchFamily="18" charset="0"/>
                      </a:endParaRP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ctr"/>
                      <a:r>
                        <a:rPr lang="ru-RU" sz="1600" b="0" dirty="0" smtClean="0">
                          <a:latin typeface="Times New Roman" panose="02020603050405020304" pitchFamily="18" charset="0"/>
                          <a:cs typeface="Times New Roman" panose="02020603050405020304" pitchFamily="18" charset="0"/>
                        </a:rPr>
                        <a:t>1230,0</a:t>
                      </a: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ctr"/>
                      <a:r>
                        <a:rPr lang="ru-RU" sz="1600" b="0" dirty="0" smtClean="0">
                          <a:latin typeface="Times New Roman" panose="02020603050405020304" pitchFamily="18" charset="0"/>
                          <a:cs typeface="Times New Roman" panose="02020603050405020304" pitchFamily="18" charset="0"/>
                        </a:rPr>
                        <a:t>1260,0</a:t>
                      </a: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ctr"/>
                      <a:r>
                        <a:rPr lang="ru-RU" sz="1600" b="0" dirty="0" smtClean="0">
                          <a:latin typeface="Times New Roman" panose="02020603050405020304" pitchFamily="18" charset="0"/>
                          <a:cs typeface="Times New Roman" panose="02020603050405020304" pitchFamily="18" charset="0"/>
                        </a:rPr>
                        <a:t>1290,0</a:t>
                      </a: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extLst>
                  <a:ext uri="{0D108BD9-81ED-4DB2-BD59-A6C34878D82A}">
                    <a16:rowId xmlns:a16="http://schemas.microsoft.com/office/drawing/2014/main" val="10008"/>
                  </a:ext>
                </a:extLst>
              </a:tr>
            </a:tbl>
          </a:graphicData>
        </a:graphic>
      </p:graphicFrame>
      <p:pic>
        <p:nvPicPr>
          <p:cNvPr id="7" name="Содержимое 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a:xfrm>
            <a:off x="105169" y="116632"/>
            <a:ext cx="578400" cy="531963"/>
          </a:xfrm>
          <a:prstGeom prst="rect">
            <a:avLst/>
          </a:prstGeom>
        </p:spPr>
      </p:pic>
    </p:spTree>
    <p:extLst>
      <p:ext uri="{BB962C8B-B14F-4D97-AF65-F5344CB8AC3E}">
        <p14:creationId xmlns:p14="http://schemas.microsoft.com/office/powerpoint/2010/main" val="190348717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1"/>
          <p:cNvSpPr txBox="1">
            <a:spLocks/>
          </p:cNvSpPr>
          <p:nvPr/>
        </p:nvSpPr>
        <p:spPr>
          <a:xfrm>
            <a:off x="-108520" y="-7330"/>
            <a:ext cx="8460432" cy="1628800"/>
          </a:xfrm>
          <a:prstGeom prst="rect">
            <a:avLst/>
          </a:prstGeom>
        </p:spPr>
        <p:txBody>
          <a:bodyPr vert="horz" lIns="91440" tIns="45720" rIns="91440" bIns="45720" rtlCol="0" anchor="b">
            <a:noAutofit/>
          </a:bodyPr>
          <a:lstStyle>
            <a:lvl1pPr algn="l" defTabSz="914400" rtl="0" eaLnBrk="1" latinLnBrk="0" hangingPunct="1">
              <a:spcBef>
                <a:spcPct val="0"/>
              </a:spcBef>
              <a:buNone/>
              <a:defRPr sz="6600" kern="1200" cap="none" spc="-100" baseline="0">
                <a:ln>
                  <a:noFill/>
                </a:ln>
                <a:solidFill>
                  <a:schemeClr val="tx2"/>
                </a:solidFill>
                <a:effectLst/>
                <a:latin typeface="+mj-lt"/>
                <a:ea typeface="+mj-ea"/>
                <a:cs typeface="+mj-cs"/>
              </a:defRPr>
            </a:lvl1pPr>
          </a:lstStyle>
          <a:p>
            <a:endParaRPr lang="ru-RU" dirty="0"/>
          </a:p>
        </p:txBody>
      </p:sp>
      <p:sp>
        <p:nvSpPr>
          <p:cNvPr id="6" name="Заголовок 5"/>
          <p:cNvSpPr>
            <a:spLocks noGrp="1"/>
          </p:cNvSpPr>
          <p:nvPr>
            <p:ph type="ctrTitle"/>
          </p:nvPr>
        </p:nvSpPr>
        <p:spPr>
          <a:xfrm>
            <a:off x="1331640" y="116633"/>
            <a:ext cx="6541468" cy="792087"/>
          </a:xfrm>
        </p:spPr>
        <p:txBody>
          <a:bodyPr/>
          <a:lstStyle/>
          <a:p>
            <a:pPr algn="ctr"/>
            <a:r>
              <a:rPr lang="ru-RU" sz="2000" b="1" dirty="0" smtClean="0"/>
              <a:t>Расходы на решение вопросов местного значения. </a:t>
            </a:r>
            <a:br>
              <a:rPr lang="ru-RU" sz="2000" b="1" dirty="0" smtClean="0"/>
            </a:br>
            <a:r>
              <a:rPr lang="ru-RU" sz="2000" b="1" dirty="0" smtClean="0"/>
              <a:t>(Муниципальные программы)</a:t>
            </a:r>
            <a:endParaRPr lang="ru-RU" sz="2000" b="1" dirty="0"/>
          </a:p>
        </p:txBody>
      </p:sp>
      <p:sp>
        <p:nvSpPr>
          <p:cNvPr id="8" name="Заголовок 1"/>
          <p:cNvSpPr txBox="1">
            <a:spLocks/>
          </p:cNvSpPr>
          <p:nvPr/>
        </p:nvSpPr>
        <p:spPr>
          <a:xfrm>
            <a:off x="458316" y="116632"/>
            <a:ext cx="8074124" cy="1872208"/>
          </a:xfrm>
          <a:prstGeom prst="rect">
            <a:avLst/>
          </a:prstGeom>
        </p:spPr>
        <p:txBody>
          <a:bodyPr vert="horz" lIns="91440" tIns="45720" rIns="91440" bIns="45720" rtlCol="0" anchor="b">
            <a:noAutofit/>
          </a:bodyPr>
          <a:lstStyle>
            <a:lvl1pPr algn="l" defTabSz="914400" rtl="0" eaLnBrk="1" latinLnBrk="0" hangingPunct="1">
              <a:spcBef>
                <a:spcPct val="0"/>
              </a:spcBef>
              <a:buNone/>
              <a:defRPr sz="6600" kern="1200" cap="none" spc="-100" baseline="0">
                <a:ln>
                  <a:noFill/>
                </a:ln>
                <a:solidFill>
                  <a:schemeClr val="tx2"/>
                </a:solidFill>
                <a:effectLst/>
                <a:latin typeface="+mj-lt"/>
                <a:ea typeface="+mj-ea"/>
                <a:cs typeface="+mj-cs"/>
              </a:defRPr>
            </a:lvl1pPr>
          </a:lstStyle>
          <a:p>
            <a:endParaRPr lang="ru-RU" dirty="0"/>
          </a:p>
        </p:txBody>
      </p:sp>
      <p:graphicFrame>
        <p:nvGraphicFramePr>
          <p:cNvPr id="10" name="Объект 4"/>
          <p:cNvGraphicFramePr>
            <a:graphicFrameLocks/>
          </p:cNvGraphicFramePr>
          <p:nvPr>
            <p:extLst>
              <p:ext uri="{D42A27DB-BD31-4B8C-83A1-F6EECF244321}">
                <p14:modId xmlns:p14="http://schemas.microsoft.com/office/powerpoint/2010/main" val="1744443340"/>
              </p:ext>
            </p:extLst>
          </p:nvPr>
        </p:nvGraphicFramePr>
        <p:xfrm>
          <a:off x="179511" y="1261149"/>
          <a:ext cx="8172400" cy="5186725"/>
        </p:xfrm>
        <a:graphic>
          <a:graphicData uri="http://schemas.openxmlformats.org/drawingml/2006/table">
            <a:tbl>
              <a:tblPr firstRow="1" bandRow="1">
                <a:tableStyleId>{5C22544A-7EE6-4342-B048-85BDC9FD1C3A}</a:tableStyleId>
              </a:tblPr>
              <a:tblGrid>
                <a:gridCol w="441752">
                  <a:extLst>
                    <a:ext uri="{9D8B030D-6E8A-4147-A177-3AD203B41FA5}">
                      <a16:colId xmlns:a16="http://schemas.microsoft.com/office/drawing/2014/main" val="20000"/>
                    </a:ext>
                  </a:extLst>
                </a:gridCol>
                <a:gridCol w="5030857">
                  <a:extLst>
                    <a:ext uri="{9D8B030D-6E8A-4147-A177-3AD203B41FA5}">
                      <a16:colId xmlns:a16="http://schemas.microsoft.com/office/drawing/2014/main" val="20001"/>
                    </a:ext>
                  </a:extLst>
                </a:gridCol>
                <a:gridCol w="932786">
                  <a:extLst>
                    <a:ext uri="{9D8B030D-6E8A-4147-A177-3AD203B41FA5}">
                      <a16:colId xmlns:a16="http://schemas.microsoft.com/office/drawing/2014/main" val="20002"/>
                    </a:ext>
                  </a:extLst>
                </a:gridCol>
                <a:gridCol w="867414">
                  <a:extLst>
                    <a:ext uri="{9D8B030D-6E8A-4147-A177-3AD203B41FA5}">
                      <a16:colId xmlns:a16="http://schemas.microsoft.com/office/drawing/2014/main" val="20003"/>
                    </a:ext>
                  </a:extLst>
                </a:gridCol>
                <a:gridCol w="899591">
                  <a:extLst>
                    <a:ext uri="{9D8B030D-6E8A-4147-A177-3AD203B41FA5}">
                      <a16:colId xmlns:a16="http://schemas.microsoft.com/office/drawing/2014/main" val="20004"/>
                    </a:ext>
                  </a:extLst>
                </a:gridCol>
              </a:tblGrid>
              <a:tr h="376071">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600" b="0" i="0" u="none" strike="noStrike" kern="1200" cap="none" normalizeH="0" baseline="0" dirty="0" smtClean="0">
                          <a:ln>
                            <a:noFill/>
                          </a:ln>
                          <a:solidFill>
                            <a:srgbClr val="002060"/>
                          </a:solidFill>
                          <a:effectLst/>
                          <a:latin typeface="Times New Roman" panose="02020603050405020304" pitchFamily="18" charset="0"/>
                          <a:ea typeface="+mn-ea"/>
                          <a:cs typeface="Times New Roman" panose="02020603050405020304" pitchFamily="18" charset="0"/>
                        </a:rPr>
                        <a:t>№</a:t>
                      </a:r>
                    </a:p>
                  </a:txBody>
                  <a:tcPr marL="50018" marR="50018" marT="0" marB="0" anchor="ctr" horzOverflow="overflow">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Наименование муниципальной программы</a:t>
                      </a:r>
                      <a:endParaRPr kumimoji="0" lang="ru-RU" sz="14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endParaRPr>
                    </a:p>
                  </a:txBody>
                  <a:tcPr marL="50018" marR="50018" marT="0" marB="0" anchor="ctr" horzOverflow="overflow">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202</a:t>
                      </a:r>
                      <a:r>
                        <a:rPr kumimoji="0" lang="en-US" sz="1800" b="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4</a:t>
                      </a:r>
                      <a:r>
                        <a:rPr kumimoji="0" lang="ru-RU" sz="1800" b="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 </a:t>
                      </a:r>
                      <a:r>
                        <a:rPr kumimoji="0" lang="ru-RU" sz="1800" b="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г.</a:t>
                      </a:r>
                      <a:endParaRPr kumimoji="0" lang="ru-RU" sz="18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endParaRPr>
                    </a:p>
                  </a:txBody>
                  <a:tcPr marL="50018" marR="50018" marT="0" marB="0" anchor="ctr" horzOverflow="overflow">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202</a:t>
                      </a:r>
                      <a:r>
                        <a:rPr kumimoji="0" lang="en-US" sz="18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5</a:t>
                      </a:r>
                      <a:r>
                        <a:rPr kumimoji="0" lang="ru-RU" sz="18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 </a:t>
                      </a:r>
                      <a:r>
                        <a:rPr kumimoji="0" lang="ru-RU" sz="18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г.</a:t>
                      </a:r>
                    </a:p>
                  </a:txBody>
                  <a:tcPr marL="50018" marR="50018" marT="0" marB="0" anchor="ctr" horzOverflow="overflow">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202</a:t>
                      </a:r>
                      <a:r>
                        <a:rPr kumimoji="0" lang="en-US" sz="18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6</a:t>
                      </a:r>
                      <a:r>
                        <a:rPr kumimoji="0" lang="ru-RU" sz="18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 </a:t>
                      </a:r>
                      <a:r>
                        <a:rPr kumimoji="0" lang="ru-RU" sz="18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г.</a:t>
                      </a:r>
                    </a:p>
                  </a:txBody>
                  <a:tcPr marL="50018" marR="50018" marT="0" marB="0" anchor="ctr" horzOverflow="overflow">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extLst>
                  <a:ext uri="{0D108BD9-81ED-4DB2-BD59-A6C34878D82A}">
                    <a16:rowId xmlns:a16="http://schemas.microsoft.com/office/drawing/2014/main" val="10000"/>
                  </a:ext>
                </a:extLst>
              </a:tr>
              <a:tr h="728983">
                <a:tc>
                  <a:txBody>
                    <a:bodyPr/>
                    <a:lstStyle/>
                    <a:p>
                      <a:pPr algn="ctr"/>
                      <a:r>
                        <a:rPr lang="ru-RU" sz="1600" b="0" dirty="0" smtClean="0">
                          <a:latin typeface="Times New Roman" panose="02020603050405020304" pitchFamily="18" charset="0"/>
                          <a:cs typeface="Times New Roman" panose="02020603050405020304" pitchFamily="18" charset="0"/>
                        </a:rPr>
                        <a:t>5</a:t>
                      </a:r>
                      <a:endParaRPr lang="ru-RU" sz="1600" b="0" dirty="0">
                        <a:latin typeface="Times New Roman" panose="02020603050405020304" pitchFamily="18" charset="0"/>
                        <a:cs typeface="Times New Roman" panose="02020603050405020304" pitchFamily="18" charset="0"/>
                      </a:endParaRP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r>
                        <a:rPr lang="ru-RU" sz="1400" b="0" dirty="0" smtClean="0">
                          <a:latin typeface="Times New Roman" panose="02020603050405020304" pitchFamily="18" charset="0"/>
                          <a:cs typeface="Times New Roman" panose="02020603050405020304" pitchFamily="18" charset="0"/>
                        </a:rPr>
                        <a:t>Участие в реализации мер по профилактике  дорожно-транспортного травматизма на территории муниципального образования</a:t>
                      </a: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ctr"/>
                      <a:r>
                        <a:rPr lang="ru-RU" sz="1600" b="0" dirty="0" smtClean="0">
                          <a:latin typeface="Times New Roman" panose="02020603050405020304" pitchFamily="18" charset="0"/>
                          <a:cs typeface="Times New Roman" panose="02020603050405020304" pitchFamily="18" charset="0"/>
                        </a:rPr>
                        <a:t>830,0</a:t>
                      </a: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ctr"/>
                      <a:r>
                        <a:rPr lang="ru-RU" sz="1600" b="0" dirty="0" smtClean="0">
                          <a:latin typeface="Times New Roman" panose="02020603050405020304" pitchFamily="18" charset="0"/>
                          <a:cs typeface="Times New Roman" panose="02020603050405020304" pitchFamily="18" charset="0"/>
                        </a:rPr>
                        <a:t>840,0</a:t>
                      </a: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ctr"/>
                      <a:r>
                        <a:rPr lang="ru-RU" sz="1600" b="0" dirty="0" smtClean="0">
                          <a:latin typeface="Times New Roman" panose="02020603050405020304" pitchFamily="18" charset="0"/>
                          <a:cs typeface="Times New Roman" panose="02020603050405020304" pitchFamily="18" charset="0"/>
                        </a:rPr>
                        <a:t>850,0</a:t>
                      </a: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extLst>
                  <a:ext uri="{0D108BD9-81ED-4DB2-BD59-A6C34878D82A}">
                    <a16:rowId xmlns:a16="http://schemas.microsoft.com/office/drawing/2014/main" val="10001"/>
                  </a:ext>
                </a:extLst>
              </a:tr>
              <a:tr h="777941">
                <a:tc>
                  <a:txBody>
                    <a:bodyPr/>
                    <a:lstStyle/>
                    <a:p>
                      <a:pPr algn="ctr"/>
                      <a:r>
                        <a:rPr lang="ru-RU" sz="1600" b="0" dirty="0" smtClean="0">
                          <a:latin typeface="Times New Roman" panose="02020603050405020304" pitchFamily="18" charset="0"/>
                          <a:cs typeface="Times New Roman" panose="02020603050405020304" pitchFamily="18" charset="0"/>
                        </a:rPr>
                        <a:t>6</a:t>
                      </a:r>
                      <a:endParaRPr lang="ru-RU" sz="1600" b="0" dirty="0">
                        <a:latin typeface="Times New Roman" panose="02020603050405020304" pitchFamily="18" charset="0"/>
                        <a:cs typeface="Times New Roman" panose="02020603050405020304" pitchFamily="18" charset="0"/>
                      </a:endParaRP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400" b="0" dirty="0" smtClean="0">
                          <a:latin typeface="Times New Roman" panose="02020603050405020304" pitchFamily="18" charset="0"/>
                          <a:cs typeface="Times New Roman" panose="02020603050405020304" pitchFamily="18" charset="0"/>
                        </a:rPr>
                        <a:t>Участие в деятельности по профилактике правонарушений в Санкт-Петербурге в формах и порядке, установленных</a:t>
                      </a:r>
                      <a:r>
                        <a:rPr lang="ru-RU" sz="1400" b="0" baseline="0" dirty="0" smtClean="0">
                          <a:latin typeface="Times New Roman" panose="02020603050405020304" pitchFamily="18" charset="0"/>
                          <a:cs typeface="Times New Roman" panose="02020603050405020304" pitchFamily="18" charset="0"/>
                        </a:rPr>
                        <a:t> </a:t>
                      </a:r>
                      <a:r>
                        <a:rPr lang="ru-RU" sz="1400" b="0" dirty="0" smtClean="0">
                          <a:latin typeface="Times New Roman" panose="02020603050405020304" pitchFamily="18" charset="0"/>
                          <a:cs typeface="Times New Roman" panose="02020603050405020304" pitchFamily="18" charset="0"/>
                        </a:rPr>
                        <a:t>законодательством Санкт-Петербурга</a:t>
                      </a: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ctr"/>
                      <a:r>
                        <a:rPr lang="ru-RU" sz="1600" b="0" dirty="0" smtClean="0">
                          <a:latin typeface="Times New Roman" panose="02020603050405020304" pitchFamily="18" charset="0"/>
                          <a:cs typeface="Times New Roman" panose="02020603050405020304" pitchFamily="18" charset="0"/>
                        </a:rPr>
                        <a:t>310,0</a:t>
                      </a: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ctr"/>
                      <a:r>
                        <a:rPr lang="ru-RU" sz="1600" b="0" dirty="0" smtClean="0">
                          <a:latin typeface="Times New Roman" panose="02020603050405020304" pitchFamily="18" charset="0"/>
                          <a:cs typeface="Times New Roman" panose="02020603050405020304" pitchFamily="18" charset="0"/>
                        </a:rPr>
                        <a:t>320,0</a:t>
                      </a: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ctr"/>
                      <a:r>
                        <a:rPr lang="ru-RU" sz="1600" b="0" dirty="0" smtClean="0">
                          <a:latin typeface="Times New Roman" panose="02020603050405020304" pitchFamily="18" charset="0"/>
                          <a:cs typeface="Times New Roman" panose="02020603050405020304" pitchFamily="18" charset="0"/>
                        </a:rPr>
                        <a:t>330,0</a:t>
                      </a: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extLst>
                  <a:ext uri="{0D108BD9-81ED-4DB2-BD59-A6C34878D82A}">
                    <a16:rowId xmlns:a16="http://schemas.microsoft.com/office/drawing/2014/main" val="10002"/>
                  </a:ext>
                </a:extLst>
              </a:tr>
              <a:tr h="961782">
                <a:tc>
                  <a:txBody>
                    <a:bodyPr/>
                    <a:lstStyle/>
                    <a:p>
                      <a:pPr algn="ctr"/>
                      <a:r>
                        <a:rPr lang="ru-RU" sz="1600" b="0" dirty="0" smtClean="0">
                          <a:latin typeface="Times New Roman" panose="02020603050405020304" pitchFamily="18" charset="0"/>
                          <a:cs typeface="Times New Roman" panose="02020603050405020304" pitchFamily="18" charset="0"/>
                        </a:rPr>
                        <a:t>7</a:t>
                      </a:r>
                      <a:endParaRPr lang="ru-RU" sz="1600" b="0" dirty="0">
                        <a:latin typeface="Times New Roman" panose="02020603050405020304" pitchFamily="18" charset="0"/>
                        <a:cs typeface="Times New Roman" panose="02020603050405020304" pitchFamily="18" charset="0"/>
                      </a:endParaRP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r>
                        <a:rPr lang="ru-RU" sz="1400" b="0" dirty="0" smtClean="0">
                          <a:latin typeface="Times New Roman" panose="02020603050405020304" pitchFamily="18" charset="0"/>
                          <a:cs typeface="Times New Roman" panose="02020603050405020304" pitchFamily="18" charset="0"/>
                        </a:rPr>
                        <a:t>Участие в </a:t>
                      </a:r>
                      <a:r>
                        <a:rPr lang="ru-RU" sz="1400" b="0" dirty="0" smtClean="0">
                          <a:effectLst/>
                          <a:latin typeface="Times New Roman" panose="02020603050405020304" pitchFamily="18" charset="0"/>
                          <a:ea typeface="Times New Roman" panose="02020603050405020304" pitchFamily="18" charset="0"/>
                        </a:rPr>
                        <a:t>профилактике терроризма и экстремизма, а также в минимизации и(или) ликвидации последствий их проявлений на территории муниципального образования в форме и порядке, установленных федеральным законодательством и законодательством Санкт-Петербурга</a:t>
                      </a:r>
                      <a:endParaRPr lang="ru-RU" sz="1400" b="0" dirty="0" smtClean="0">
                        <a:latin typeface="Times New Roman" panose="02020603050405020304" pitchFamily="18" charset="0"/>
                        <a:cs typeface="Times New Roman" panose="02020603050405020304" pitchFamily="18" charset="0"/>
                      </a:endParaRP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ctr"/>
                      <a:r>
                        <a:rPr lang="ru-RU" sz="1600" b="0" dirty="0" smtClean="0">
                          <a:latin typeface="Times New Roman" panose="02020603050405020304" pitchFamily="18" charset="0"/>
                          <a:cs typeface="Times New Roman" panose="02020603050405020304" pitchFamily="18" charset="0"/>
                        </a:rPr>
                        <a:t>360,0</a:t>
                      </a: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ctr"/>
                      <a:r>
                        <a:rPr lang="ru-RU" sz="1600" b="0" dirty="0" smtClean="0">
                          <a:latin typeface="Times New Roman" panose="02020603050405020304" pitchFamily="18" charset="0"/>
                          <a:cs typeface="Times New Roman" panose="02020603050405020304" pitchFamily="18" charset="0"/>
                        </a:rPr>
                        <a:t>370,0</a:t>
                      </a: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ctr"/>
                      <a:r>
                        <a:rPr lang="ru-RU" sz="1600" b="0" dirty="0" smtClean="0">
                          <a:latin typeface="Times New Roman" panose="02020603050405020304" pitchFamily="18" charset="0"/>
                          <a:cs typeface="Times New Roman" panose="02020603050405020304" pitchFamily="18" charset="0"/>
                        </a:rPr>
                        <a:t>380,0</a:t>
                      </a: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extLst>
                  <a:ext uri="{0D108BD9-81ED-4DB2-BD59-A6C34878D82A}">
                    <a16:rowId xmlns:a16="http://schemas.microsoft.com/office/drawing/2014/main" val="10003"/>
                  </a:ext>
                </a:extLst>
              </a:tr>
              <a:tr h="941603">
                <a:tc>
                  <a:txBody>
                    <a:bodyPr/>
                    <a:lstStyle/>
                    <a:p>
                      <a:pPr algn="ctr"/>
                      <a:r>
                        <a:rPr lang="ru-RU" sz="1600" b="0" dirty="0" smtClean="0">
                          <a:latin typeface="Times New Roman" panose="02020603050405020304" pitchFamily="18" charset="0"/>
                          <a:cs typeface="Times New Roman" panose="02020603050405020304" pitchFamily="18" charset="0"/>
                        </a:rPr>
                        <a:t>8</a:t>
                      </a:r>
                      <a:endParaRPr lang="ru-RU" sz="1600" b="0" dirty="0">
                        <a:latin typeface="Times New Roman" panose="02020603050405020304" pitchFamily="18" charset="0"/>
                        <a:cs typeface="Times New Roman" panose="02020603050405020304" pitchFamily="18" charset="0"/>
                      </a:endParaRP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r>
                        <a:rPr lang="ru-RU" sz="1400" b="0" dirty="0" smtClean="0">
                          <a:latin typeface="Times New Roman" panose="02020603050405020304" pitchFamily="18" charset="0"/>
                          <a:cs typeface="Times New Roman" panose="02020603050405020304" pitchFamily="18" charset="0"/>
                        </a:rPr>
                        <a:t>Участие в установленном порядке в мероприятиях по профилактике незаконного потребления наркотических средств и психотропных веществ, новых потенциально опасных </a:t>
                      </a:r>
                      <a:r>
                        <a:rPr lang="ru-RU" sz="1400" b="0" dirty="0" err="1" smtClean="0">
                          <a:latin typeface="Times New Roman" panose="02020603050405020304" pitchFamily="18" charset="0"/>
                          <a:cs typeface="Times New Roman" panose="02020603050405020304" pitchFamily="18" charset="0"/>
                        </a:rPr>
                        <a:t>психоактивных</a:t>
                      </a:r>
                      <a:r>
                        <a:rPr lang="ru-RU" sz="1400" b="0" dirty="0" smtClean="0">
                          <a:latin typeface="Times New Roman" panose="02020603050405020304" pitchFamily="18" charset="0"/>
                          <a:cs typeface="Times New Roman" panose="02020603050405020304" pitchFamily="18" charset="0"/>
                        </a:rPr>
                        <a:t> веществ, наркомании в Санкт-Петербурге</a:t>
                      </a: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ctr"/>
                      <a:r>
                        <a:rPr lang="ru-RU" sz="1600" b="0" dirty="0" smtClean="0">
                          <a:latin typeface="Times New Roman" panose="02020603050405020304" pitchFamily="18" charset="0"/>
                          <a:cs typeface="Times New Roman" panose="02020603050405020304" pitchFamily="18" charset="0"/>
                        </a:rPr>
                        <a:t>260,0</a:t>
                      </a:r>
                      <a:endParaRPr lang="ru-RU" sz="1600" b="0" dirty="0">
                        <a:latin typeface="Times New Roman" panose="02020603050405020304" pitchFamily="18" charset="0"/>
                        <a:cs typeface="Times New Roman" panose="02020603050405020304" pitchFamily="18" charset="0"/>
                      </a:endParaRP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ctr"/>
                      <a:r>
                        <a:rPr lang="ru-RU" sz="1600" b="0" dirty="0" smtClean="0">
                          <a:latin typeface="Times New Roman" panose="02020603050405020304" pitchFamily="18" charset="0"/>
                          <a:cs typeface="Times New Roman" panose="02020603050405020304" pitchFamily="18" charset="0"/>
                        </a:rPr>
                        <a:t>270,0</a:t>
                      </a:r>
                      <a:endParaRPr lang="ru-RU" sz="1600" b="0" dirty="0">
                        <a:latin typeface="Times New Roman" panose="02020603050405020304" pitchFamily="18" charset="0"/>
                        <a:cs typeface="Times New Roman" panose="02020603050405020304" pitchFamily="18" charset="0"/>
                      </a:endParaRP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ctr"/>
                      <a:r>
                        <a:rPr lang="ru-RU" sz="1600" b="0" dirty="0" smtClean="0">
                          <a:latin typeface="Times New Roman" panose="02020603050405020304" pitchFamily="18" charset="0"/>
                          <a:cs typeface="Times New Roman" panose="02020603050405020304" pitchFamily="18" charset="0"/>
                        </a:rPr>
                        <a:t>280,0</a:t>
                      </a:r>
                      <a:endParaRPr lang="ru-RU" sz="1600" b="0" dirty="0">
                        <a:latin typeface="Times New Roman" panose="02020603050405020304" pitchFamily="18" charset="0"/>
                        <a:cs typeface="Times New Roman" panose="02020603050405020304" pitchFamily="18" charset="0"/>
                      </a:endParaRP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extLst>
                  <a:ext uri="{0D108BD9-81ED-4DB2-BD59-A6C34878D82A}">
                    <a16:rowId xmlns:a16="http://schemas.microsoft.com/office/drawing/2014/main" val="10004"/>
                  </a:ext>
                </a:extLst>
              </a:tr>
              <a:tr h="679913">
                <a:tc>
                  <a:txBody>
                    <a:bodyPr/>
                    <a:lstStyle/>
                    <a:p>
                      <a:pPr algn="ctr"/>
                      <a:r>
                        <a:rPr lang="ru-RU" sz="1600" b="0" dirty="0" smtClean="0">
                          <a:latin typeface="Times New Roman" panose="02020603050405020304" pitchFamily="18" charset="0"/>
                          <a:cs typeface="Times New Roman" panose="02020603050405020304" pitchFamily="18" charset="0"/>
                        </a:rPr>
                        <a:t>9</a:t>
                      </a:r>
                      <a:endParaRPr lang="ru-RU" sz="1600" b="0" dirty="0">
                        <a:latin typeface="Times New Roman" panose="02020603050405020304" pitchFamily="18" charset="0"/>
                        <a:cs typeface="Times New Roman" panose="02020603050405020304" pitchFamily="18" charset="0"/>
                      </a:endParaRP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r>
                        <a:rPr lang="ru-RU" sz="1400" b="0" dirty="0" smtClean="0">
                          <a:latin typeface="Times New Roman" panose="02020603050405020304" pitchFamily="18" charset="0"/>
                          <a:cs typeface="Times New Roman" panose="02020603050405020304" pitchFamily="18" charset="0"/>
                        </a:rPr>
                        <a:t>Организация и проведение досуговых</a:t>
                      </a:r>
                      <a:r>
                        <a:rPr lang="ru-RU" sz="1400" b="0" baseline="0" dirty="0" smtClean="0">
                          <a:latin typeface="Times New Roman" panose="02020603050405020304" pitchFamily="18" charset="0"/>
                          <a:cs typeface="Times New Roman" panose="02020603050405020304" pitchFamily="18" charset="0"/>
                        </a:rPr>
                        <a:t> мероприятий для жителей муниципального образования</a:t>
                      </a:r>
                      <a:endParaRPr lang="ru-RU" sz="1400" b="0" dirty="0">
                        <a:latin typeface="Times New Roman" panose="02020603050405020304" pitchFamily="18" charset="0"/>
                        <a:cs typeface="Times New Roman" panose="02020603050405020304" pitchFamily="18" charset="0"/>
                      </a:endParaRP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ctr"/>
                      <a:r>
                        <a:rPr lang="ru-RU" sz="1600" b="0" dirty="0" smtClean="0">
                          <a:latin typeface="Times New Roman" panose="02020603050405020304" pitchFamily="18" charset="0"/>
                          <a:cs typeface="Times New Roman" panose="02020603050405020304" pitchFamily="18" charset="0"/>
                        </a:rPr>
                        <a:t>24500,0</a:t>
                      </a:r>
                      <a:endParaRPr lang="ru-RU" sz="1600" b="0" dirty="0">
                        <a:latin typeface="Times New Roman" panose="02020603050405020304" pitchFamily="18" charset="0"/>
                        <a:cs typeface="Times New Roman" panose="02020603050405020304" pitchFamily="18" charset="0"/>
                      </a:endParaRP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ctr"/>
                      <a:r>
                        <a:rPr lang="ru-RU" sz="1600" b="0" dirty="0" smtClean="0">
                          <a:latin typeface="Times New Roman" panose="02020603050405020304" pitchFamily="18" charset="0"/>
                          <a:cs typeface="Times New Roman" panose="02020603050405020304" pitchFamily="18" charset="0"/>
                        </a:rPr>
                        <a:t>25500,0</a:t>
                      </a:r>
                      <a:endParaRPr lang="ru-RU" sz="1600" b="0" dirty="0">
                        <a:latin typeface="Times New Roman" panose="02020603050405020304" pitchFamily="18" charset="0"/>
                        <a:cs typeface="Times New Roman" panose="02020603050405020304" pitchFamily="18" charset="0"/>
                      </a:endParaRP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ctr"/>
                      <a:r>
                        <a:rPr lang="ru-RU" sz="1600" b="0" dirty="0" smtClean="0">
                          <a:latin typeface="Times New Roman" panose="02020603050405020304" pitchFamily="18" charset="0"/>
                          <a:cs typeface="Times New Roman" panose="02020603050405020304" pitchFamily="18" charset="0"/>
                        </a:rPr>
                        <a:t>26500,0</a:t>
                      </a:r>
                      <a:endParaRPr lang="ru-RU" sz="1600" b="0" dirty="0">
                        <a:latin typeface="Times New Roman" panose="02020603050405020304" pitchFamily="18" charset="0"/>
                        <a:cs typeface="Times New Roman" panose="02020603050405020304" pitchFamily="18" charset="0"/>
                      </a:endParaRP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extLst>
                  <a:ext uri="{0D108BD9-81ED-4DB2-BD59-A6C34878D82A}">
                    <a16:rowId xmlns:a16="http://schemas.microsoft.com/office/drawing/2014/main" val="10005"/>
                  </a:ext>
                </a:extLst>
              </a:tr>
              <a:tr h="516363">
                <a:tc>
                  <a:txBody>
                    <a:bodyPr/>
                    <a:lstStyle/>
                    <a:p>
                      <a:pPr algn="ctr"/>
                      <a:r>
                        <a:rPr lang="ru-RU" sz="1600" b="0" dirty="0" smtClean="0">
                          <a:latin typeface="Times New Roman" panose="02020603050405020304" pitchFamily="18" charset="0"/>
                          <a:cs typeface="Times New Roman" panose="02020603050405020304" pitchFamily="18" charset="0"/>
                        </a:rPr>
                        <a:t>10</a:t>
                      </a:r>
                      <a:endParaRPr lang="ru-RU" sz="1600" b="0" dirty="0">
                        <a:latin typeface="Times New Roman" panose="02020603050405020304" pitchFamily="18" charset="0"/>
                        <a:cs typeface="Times New Roman" panose="02020603050405020304" pitchFamily="18" charset="0"/>
                      </a:endParaRP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r>
                        <a:rPr lang="ru-RU" sz="1400" b="0" kern="1200" dirty="0" smtClean="0">
                          <a:solidFill>
                            <a:schemeClr val="dk1"/>
                          </a:solidFill>
                          <a:effectLst/>
                          <a:latin typeface="Times New Roman" panose="02020603050405020304" pitchFamily="18" charset="0"/>
                          <a:ea typeface="+mn-ea"/>
                          <a:cs typeface="Times New Roman" panose="02020603050405020304" pitchFamily="18" charset="0"/>
                        </a:rPr>
                        <a:t>Организация и проведение городских праздничных и иных зрелищных мероприятий </a:t>
                      </a:r>
                      <a:endParaRPr lang="ru-RU" sz="1400" b="0" dirty="0">
                        <a:latin typeface="Times New Roman" panose="02020603050405020304" pitchFamily="18" charset="0"/>
                        <a:cs typeface="Times New Roman" panose="02020603050405020304" pitchFamily="18" charset="0"/>
                      </a:endParaRP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ctr"/>
                      <a:r>
                        <a:rPr lang="ru-RU" sz="1600" b="0" dirty="0" smtClean="0">
                          <a:latin typeface="Times New Roman" panose="02020603050405020304" pitchFamily="18" charset="0"/>
                          <a:cs typeface="Times New Roman" panose="02020603050405020304" pitchFamily="18" charset="0"/>
                        </a:rPr>
                        <a:t>15000,0</a:t>
                      </a:r>
                      <a:endParaRPr lang="ru-RU" sz="1600" b="0" dirty="0">
                        <a:latin typeface="Times New Roman" panose="02020603050405020304" pitchFamily="18" charset="0"/>
                        <a:cs typeface="Times New Roman" panose="02020603050405020304" pitchFamily="18" charset="0"/>
                      </a:endParaRP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ctr"/>
                      <a:r>
                        <a:rPr lang="ru-RU" sz="1600" b="0" dirty="0" smtClean="0">
                          <a:latin typeface="Times New Roman" panose="02020603050405020304" pitchFamily="18" charset="0"/>
                          <a:cs typeface="Times New Roman" panose="02020603050405020304" pitchFamily="18" charset="0"/>
                        </a:rPr>
                        <a:t>12100,0</a:t>
                      </a:r>
                      <a:endParaRPr lang="ru-RU" sz="1600" b="0" dirty="0">
                        <a:latin typeface="Times New Roman" panose="02020603050405020304" pitchFamily="18" charset="0"/>
                        <a:cs typeface="Times New Roman" panose="02020603050405020304" pitchFamily="18" charset="0"/>
                      </a:endParaRP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ctr"/>
                      <a:r>
                        <a:rPr lang="ru-RU" sz="1600" b="0" dirty="0" smtClean="0">
                          <a:latin typeface="Times New Roman" panose="02020603050405020304" pitchFamily="18" charset="0"/>
                          <a:cs typeface="Times New Roman" panose="02020603050405020304" pitchFamily="18" charset="0"/>
                        </a:rPr>
                        <a:t>8950,0</a:t>
                      </a:r>
                      <a:endParaRPr lang="ru-RU" sz="1600" b="0" dirty="0">
                        <a:latin typeface="Times New Roman" panose="02020603050405020304" pitchFamily="18" charset="0"/>
                        <a:cs typeface="Times New Roman" panose="02020603050405020304" pitchFamily="18" charset="0"/>
                      </a:endParaRP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pic>
        <p:nvPicPr>
          <p:cNvPr id="7" name="Содержимое 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a:xfrm>
            <a:off x="105169" y="116632"/>
            <a:ext cx="578400" cy="531963"/>
          </a:xfrm>
          <a:prstGeom prst="rect">
            <a:avLst/>
          </a:prstGeom>
        </p:spPr>
      </p:pic>
    </p:spTree>
    <p:extLst>
      <p:ext uri="{BB962C8B-B14F-4D97-AF65-F5344CB8AC3E}">
        <p14:creationId xmlns:p14="http://schemas.microsoft.com/office/powerpoint/2010/main" val="426725981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Соседство">
  <a:themeElements>
    <a:clrScheme name="Соседство">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Стандартная">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оседство">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Adjacency</Template>
  <TotalTime>720</TotalTime>
  <Words>1412</Words>
  <Application>Microsoft Office PowerPoint</Application>
  <PresentationFormat>Экран (4:3)</PresentationFormat>
  <Paragraphs>326</Paragraphs>
  <Slides>11</Slides>
  <Notes>1</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vt:i4>
      </vt:variant>
      <vt:variant>
        <vt:lpstr>Заголовки слайдов</vt:lpstr>
      </vt:variant>
      <vt:variant>
        <vt:i4>11</vt:i4>
      </vt:variant>
    </vt:vector>
  </HeadingPairs>
  <TitlesOfParts>
    <vt:vector size="19" baseType="lpstr">
      <vt:lpstr>Arial</vt:lpstr>
      <vt:lpstr>Arial Narrow</vt:lpstr>
      <vt:lpstr>Calibri</vt:lpstr>
      <vt:lpstr>Cambria</vt:lpstr>
      <vt:lpstr>Lucida Sans Unicode</vt:lpstr>
      <vt:lpstr>Symbol</vt:lpstr>
      <vt:lpstr>Times New Roman</vt:lpstr>
      <vt:lpstr>Соседство</vt:lpstr>
      <vt:lpstr>  БЮДЖЕТ ДЛЯ ГРАЖДАН</vt:lpstr>
      <vt:lpstr>Основные понятия о бюджете</vt:lpstr>
      <vt:lpstr>Основные направления деятельности</vt:lpstr>
      <vt:lpstr>Презентация PowerPoint</vt:lpstr>
      <vt:lpstr>ДОХОДЫ  БЮДЖЕТА МУНИЦИПАЛЬНОГО ОБРАЗОВАНИЯ МУНИЦИПАЛЬНЫЙ ОКРУГ  Ржевка на 2024 год и на плановый период 2025 И 2026 годов</vt:lpstr>
      <vt:lpstr>РАСХОДЫ  БЮДЖЕТА МУНИЦИПАЛЬНОГО ОБРАЗОВАНИЯ МУНИЦИПАЛЬНЫЙ ОКРУГ  Ржевка  на 2024 год и на плановый период 2025 И 2026 годов </vt:lpstr>
      <vt:lpstr> </vt:lpstr>
      <vt:lpstr>Расходы на решение вопросов местного значения  (Муниципальные программы)</vt:lpstr>
      <vt:lpstr>Расходы на решение вопросов местного значения.  (Муниципальные программы)</vt:lpstr>
      <vt:lpstr>Расходы на решение вопросов местного значения.  (Муниципальные программы)</vt:lpstr>
      <vt:lpstr>КОНТАКТНАЯ ИНФОРМАЦИЯ</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БЮДЖЕТ ДЛЯ ГРАЖДАН</dc:title>
  <dc:creator>User</dc:creator>
  <cp:lastModifiedBy>Кульбацкая Юлия</cp:lastModifiedBy>
  <cp:revision>70</cp:revision>
  <dcterms:created xsi:type="dcterms:W3CDTF">2023-01-20T07:33:53Z</dcterms:created>
  <dcterms:modified xsi:type="dcterms:W3CDTF">2025-01-14T06:41:31Z</dcterms:modified>
</cp:coreProperties>
</file>